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Default Extension="tiff" ContentType="image/tiff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416" r:id="rId2"/>
    <p:sldId id="547" r:id="rId3"/>
    <p:sldId id="604" r:id="rId4"/>
    <p:sldId id="607" r:id="rId5"/>
    <p:sldId id="605" r:id="rId6"/>
    <p:sldId id="606" r:id="rId7"/>
    <p:sldId id="481" r:id="rId8"/>
    <p:sldId id="609" r:id="rId9"/>
    <p:sldId id="610" r:id="rId10"/>
    <p:sldId id="608" r:id="rId11"/>
    <p:sldId id="611" r:id="rId12"/>
    <p:sldId id="612" r:id="rId13"/>
    <p:sldId id="613" r:id="rId14"/>
    <p:sldId id="614" r:id="rId15"/>
    <p:sldId id="615" r:id="rId16"/>
    <p:sldId id="616" r:id="rId17"/>
    <p:sldId id="617" r:id="rId18"/>
    <p:sldId id="618" r:id="rId19"/>
    <p:sldId id="619" r:id="rId20"/>
    <p:sldId id="548" r:id="rId21"/>
    <p:sldId id="588" r:id="rId22"/>
    <p:sldId id="620" r:id="rId23"/>
    <p:sldId id="621" r:id="rId24"/>
    <p:sldId id="622" r:id="rId25"/>
    <p:sldId id="623" r:id="rId26"/>
    <p:sldId id="624" r:id="rId27"/>
    <p:sldId id="625" r:id="rId28"/>
    <p:sldId id="626" r:id="rId29"/>
    <p:sldId id="627" r:id="rId30"/>
    <p:sldId id="628" r:id="rId31"/>
    <p:sldId id="630" r:id="rId32"/>
    <p:sldId id="629" r:id="rId33"/>
    <p:sldId id="631" r:id="rId34"/>
    <p:sldId id="632" r:id="rId35"/>
    <p:sldId id="633" r:id="rId36"/>
    <p:sldId id="482" r:id="rId37"/>
    <p:sldId id="635" r:id="rId38"/>
    <p:sldId id="471" r:id="rId39"/>
    <p:sldId id="634" r:id="rId40"/>
    <p:sldId id="562" r:id="rId41"/>
    <p:sldId id="492" r:id="rId42"/>
    <p:sldId id="493" r:id="rId4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152"/>
        <p:guide pos="39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eg"/><Relationship Id="rId7" Type="http://schemas.openxmlformats.org/officeDocument/2006/relationships/image" Target="../media/image2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jpeg"/><Relationship Id="rId7" Type="http://schemas.openxmlformats.org/officeDocument/2006/relationships/image" Target="../media/image2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tiff"/><Relationship Id="rId3" Type="http://schemas.openxmlformats.org/officeDocument/2006/relationships/tags" Target="../tags/tag39.xml"/><Relationship Id="rId7" Type="http://schemas.openxmlformats.org/officeDocument/2006/relationships/image" Target="../media/image25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7.tif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tiff"/><Relationship Id="rId3" Type="http://schemas.openxmlformats.org/officeDocument/2006/relationships/tags" Target="../tags/tag42.xml"/><Relationship Id="rId7" Type="http://schemas.openxmlformats.org/officeDocument/2006/relationships/image" Target="../media/image25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6.png"/><Relationship Id="rId7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f"/><Relationship Id="rId5" Type="http://schemas.openxmlformats.org/officeDocument/2006/relationships/image" Target="../media/image21.tiff"/><Relationship Id="rId4" Type="http://schemas.openxmlformats.org/officeDocument/2006/relationships/image" Target="../media/image2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45.xml"/><Relationship Id="rId7" Type="http://schemas.openxmlformats.org/officeDocument/2006/relationships/image" Target="../media/image2.jpeg"/><Relationship Id="rId12" Type="http://schemas.openxmlformats.org/officeDocument/2006/relationships/image" Target="../media/image42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1.png"/><Relationship Id="rId5" Type="http://schemas.openxmlformats.org/officeDocument/2006/relationships/tags" Target="../tags/tag47.xml"/><Relationship Id="rId10" Type="http://schemas.openxmlformats.org/officeDocument/2006/relationships/image" Target="../media/image45.jpeg"/><Relationship Id="rId4" Type="http://schemas.openxmlformats.org/officeDocument/2006/relationships/tags" Target="../tags/tag46.xml"/><Relationship Id="rId9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数与代数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总复习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984500" y="4061460"/>
            <a:ext cx="6944995" cy="108775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1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四则运算、运算定律、鸡兔同笼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631825" y="1816100"/>
            <a:ext cx="11882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1.根据316+59=375这个式子写出两个减法算式。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3695065" y="2974340"/>
            <a:ext cx="3956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375-316=59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3695065" y="4132580"/>
            <a:ext cx="3956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375-59=316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1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68910" y="1816100"/>
            <a:ext cx="12345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2.根据375÷3=125这个式子写出一个乘法和一个除法算式。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3695065" y="2974340"/>
            <a:ext cx="3956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125×3=375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3695065" y="4132580"/>
            <a:ext cx="3956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375÷125=3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1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722755" y="1805305"/>
            <a:ext cx="100037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3.计算0÷50。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4117340" y="3332480"/>
            <a:ext cx="3956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0÷50=0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150360" y="368300"/>
            <a:ext cx="423862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四则运算运算顺序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134745" y="1845310"/>
            <a:ext cx="4596765" cy="4806950"/>
            <a:chOff x="751" y="1978"/>
            <a:chExt cx="7239" cy="757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1" y="1978"/>
              <a:ext cx="7239" cy="7570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 rot="21360000">
              <a:off x="1578" y="3268"/>
              <a:ext cx="5710" cy="537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lvl="0" inden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  <a:sym typeface="+mn-ea"/>
                </a:rPr>
                <a:t>在</a:t>
              </a:r>
              <a:r>
                <a:rPr lang="zh-CN" altLang="en-US" sz="24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  <a:sym typeface="+mn-ea"/>
                </a:rPr>
                <a:t>没有括号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  <a:sym typeface="+mn-ea"/>
                </a:rPr>
                <a:t>的算式里，只有加、减法或只有乘、除法，都要</a:t>
              </a:r>
              <a:r>
                <a:rPr lang="zh-CN" altLang="en-US" sz="24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  <a:sym typeface="+mn-ea"/>
                </a:rPr>
                <a:t>从左往右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  <a:sym typeface="+mn-ea"/>
                </a:rPr>
                <a:t>依次计算；如果有乘、除法，又有加、减法，先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  <a:sym typeface="+mn-ea"/>
                </a:rPr>
                <a:t>乘、除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  <a:sym typeface="+mn-ea"/>
                </a:rPr>
                <a:t>后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  <a:sym typeface="+mn-ea"/>
                </a:rPr>
                <a:t>加、减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  <a:sym typeface="+mn-ea"/>
                </a:rPr>
                <a:t>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53785" y="1845310"/>
            <a:ext cx="4660900" cy="4210685"/>
            <a:chOff x="751" y="1040"/>
            <a:chExt cx="7340" cy="663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1" y="1040"/>
              <a:ext cx="7340" cy="6631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 rot="21360000">
              <a:off x="1882" y="2202"/>
              <a:ext cx="5230" cy="42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lvl="0" indent="0">
                <a:lnSpc>
                  <a:spcPct val="150000"/>
                </a:lnSpc>
                <a:buNone/>
              </a:pP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在</a:t>
              </a:r>
              <a:r>
                <a:rPr lang="zh-CN" altLang="en-US" sz="28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有括号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的算式里，先算</a:t>
              </a:r>
              <a:r>
                <a:rPr lang="zh-CN" altLang="en-US" sz="28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小括号里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面的，再算</a:t>
              </a:r>
              <a:r>
                <a:rPr lang="zh-CN" altLang="en-US" sz="28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中括号里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面的。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41" name="TextBox 15"/>
          <p:cNvSpPr txBox="1">
            <a:spLocks noChangeArrowheads="1"/>
          </p:cNvSpPr>
          <p:nvPr/>
        </p:nvSpPr>
        <p:spPr bwMode="auto">
          <a:xfrm>
            <a:off x="631823" y="1443886"/>
            <a:ext cx="2167890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运算顺序：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616585" y="2217420"/>
            <a:ext cx="1111694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1.在没有括号的算式里,如果只有加、减法或者只有乘、除法,要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28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</a:t>
            </a:r>
            <a:r>
              <a:rPr lang="en-US" sz="28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</a:t>
            </a:r>
            <a:r>
              <a:rPr sz="28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计算。</a:t>
            </a:r>
          </a:p>
        </p:txBody>
      </p:sp>
      <p:pic>
        <p:nvPicPr>
          <p:cNvPr id="1344" name="lt2.jpg" descr="id:2147511987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16585" y="1307465"/>
            <a:ext cx="1454785" cy="728980"/>
          </a:xfrm>
          <a:prstGeom prst="rect">
            <a:avLst/>
          </a:prstGeom>
        </p:spPr>
      </p:pic>
      <p:sp>
        <p:nvSpPr>
          <p:cNvPr id="6" name="TextBox 14"/>
          <p:cNvSpPr txBox="1"/>
          <p:nvPr/>
        </p:nvSpPr>
        <p:spPr>
          <a:xfrm>
            <a:off x="1128395" y="2778760"/>
            <a:ext cx="2984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从左往右按顺序</a:t>
            </a:r>
          </a:p>
        </p:txBody>
      </p:sp>
      <p:sp>
        <p:nvSpPr>
          <p:cNvPr id="22" name="矩形 21"/>
          <p:cNvSpPr/>
          <p:nvPr/>
        </p:nvSpPr>
        <p:spPr>
          <a:xfrm>
            <a:off x="1829435" y="3724275"/>
            <a:ext cx="92081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98-46+25                           6÷3×40</a:t>
            </a:r>
          </a:p>
        </p:txBody>
      </p:sp>
      <p:sp>
        <p:nvSpPr>
          <p:cNvPr id="7" name="矩形 6"/>
          <p:cNvSpPr/>
          <p:nvPr/>
        </p:nvSpPr>
        <p:spPr>
          <a:xfrm>
            <a:off x="2720340" y="4307840"/>
            <a:ext cx="36950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=52+25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=77</a:t>
            </a:r>
          </a:p>
        </p:txBody>
      </p:sp>
      <p:sp>
        <p:nvSpPr>
          <p:cNvPr id="8" name="矩形 7"/>
          <p:cNvSpPr/>
          <p:nvPr/>
        </p:nvSpPr>
        <p:spPr>
          <a:xfrm>
            <a:off x="7832090" y="4307840"/>
            <a:ext cx="36950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616585" y="2217420"/>
            <a:ext cx="11116945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2.在没有括号的算式里,有乘、除法和加、减法,要先算</a:t>
            </a:r>
            <a:r>
              <a:rPr sz="28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</a:t>
            </a: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pic>
        <p:nvPicPr>
          <p:cNvPr id="1344" name="lt2.jpg" descr="id:2147511987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16585" y="1307465"/>
            <a:ext cx="1454785" cy="728980"/>
          </a:xfrm>
          <a:prstGeom prst="rect">
            <a:avLst/>
          </a:prstGeom>
        </p:spPr>
      </p:pic>
      <p:sp>
        <p:nvSpPr>
          <p:cNvPr id="6" name="TextBox 14"/>
          <p:cNvSpPr txBox="1"/>
          <p:nvPr/>
        </p:nvSpPr>
        <p:spPr>
          <a:xfrm>
            <a:off x="9079865" y="2271395"/>
            <a:ext cx="1290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乘除法</a:t>
            </a:r>
          </a:p>
        </p:txBody>
      </p:sp>
      <p:sp>
        <p:nvSpPr>
          <p:cNvPr id="22" name="矩形 21"/>
          <p:cNvSpPr/>
          <p:nvPr/>
        </p:nvSpPr>
        <p:spPr>
          <a:xfrm>
            <a:off x="1937385" y="3137535"/>
            <a:ext cx="92081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36+64÷4</a:t>
            </a:r>
          </a:p>
        </p:txBody>
      </p:sp>
      <p:sp>
        <p:nvSpPr>
          <p:cNvPr id="7" name="矩形 6"/>
          <p:cNvSpPr/>
          <p:nvPr/>
        </p:nvSpPr>
        <p:spPr>
          <a:xfrm>
            <a:off x="2828290" y="3721100"/>
            <a:ext cx="36950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=36+16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=52</a:t>
            </a:r>
          </a:p>
        </p:txBody>
      </p:sp>
      <p:pic>
        <p:nvPicPr>
          <p:cNvPr id="4" name="图片 3" descr="小绿人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616585" y="2217420"/>
            <a:ext cx="11116945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3.算式里有括号的,要先算</a:t>
            </a:r>
            <a:r>
              <a:rPr sz="28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sz="28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28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pic>
        <p:nvPicPr>
          <p:cNvPr id="1344" name="lt2.jpg" descr="id:2147511987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16585" y="1307465"/>
            <a:ext cx="1454785" cy="728980"/>
          </a:xfrm>
          <a:prstGeom prst="rect">
            <a:avLst/>
          </a:prstGeom>
        </p:spPr>
      </p:pic>
      <p:sp>
        <p:nvSpPr>
          <p:cNvPr id="6" name="TextBox 14"/>
          <p:cNvSpPr txBox="1"/>
          <p:nvPr/>
        </p:nvSpPr>
        <p:spPr>
          <a:xfrm>
            <a:off x="4742815" y="2217420"/>
            <a:ext cx="2065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括号里面的</a:t>
            </a:r>
          </a:p>
        </p:txBody>
      </p:sp>
      <p:sp>
        <p:nvSpPr>
          <p:cNvPr id="22" name="矩形 21"/>
          <p:cNvSpPr/>
          <p:nvPr/>
        </p:nvSpPr>
        <p:spPr>
          <a:xfrm>
            <a:off x="1937385" y="3137535"/>
            <a:ext cx="92081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100÷(4+21)</a:t>
            </a:r>
          </a:p>
        </p:txBody>
      </p:sp>
      <p:sp>
        <p:nvSpPr>
          <p:cNvPr id="7" name="矩形 6"/>
          <p:cNvSpPr/>
          <p:nvPr/>
        </p:nvSpPr>
        <p:spPr>
          <a:xfrm>
            <a:off x="2828290" y="3721100"/>
            <a:ext cx="36950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=100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=4</a:t>
            </a:r>
          </a:p>
        </p:txBody>
      </p:sp>
      <p:pic>
        <p:nvPicPr>
          <p:cNvPr id="4" name="图片 3" descr="小绿人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68910" y="1816100"/>
            <a:ext cx="12345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(1)你会根据316+59=375,375÷3=125列出一个综合算式吗?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3472180" y="2399665"/>
            <a:ext cx="39566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(316+59)÷3</a:t>
            </a: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=375÷3</a:t>
            </a: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=125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68910" y="1816100"/>
            <a:ext cx="12345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(2)还能再根据375÷3=125,125×16=2000列出一个综合算式吗?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3472180" y="2399665"/>
            <a:ext cx="39566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375÷3×16</a:t>
            </a: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=125×16</a:t>
            </a: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=2000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058285" y="1009650"/>
            <a:ext cx="477710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运算定律与简便计算</a:t>
            </a:r>
          </a:p>
        </p:txBody>
      </p:sp>
      <p:grpSp>
        <p:nvGrpSpPr>
          <p:cNvPr id="19" name="Group 272"/>
          <p:cNvGrpSpPr/>
          <p:nvPr/>
        </p:nvGrpSpPr>
        <p:grpSpPr bwMode="auto">
          <a:xfrm>
            <a:off x="1850771" y="2241994"/>
            <a:ext cx="8812213" cy="3624263"/>
            <a:chOff x="320" y="1505"/>
            <a:chExt cx="5551" cy="2283"/>
          </a:xfrm>
        </p:grpSpPr>
        <p:grpSp>
          <p:nvGrpSpPr>
            <p:cNvPr id="20" name="Group 222"/>
            <p:cNvGrpSpPr/>
            <p:nvPr/>
          </p:nvGrpSpPr>
          <p:grpSpPr bwMode="auto">
            <a:xfrm>
              <a:off x="922" y="3498"/>
              <a:ext cx="3657" cy="290"/>
              <a:chOff x="922" y="3498"/>
              <a:chExt cx="3657" cy="290"/>
            </a:xfrm>
          </p:grpSpPr>
          <p:grpSp>
            <p:nvGrpSpPr>
              <p:cNvPr id="67" name="组合 48"/>
              <p:cNvGrpSpPr/>
              <p:nvPr/>
            </p:nvGrpSpPr>
            <p:grpSpPr bwMode="auto">
              <a:xfrm>
                <a:off x="922" y="3498"/>
                <a:ext cx="3657" cy="290"/>
                <a:chOff x="2214403" y="2825495"/>
                <a:chExt cx="5688631" cy="459093"/>
              </a:xfrm>
            </p:grpSpPr>
            <p:sp>
              <p:nvSpPr>
                <p:cNvPr id="69" name="TextBox 56"/>
                <p:cNvSpPr txBox="1">
                  <a:spLocks noChangeArrowheads="1"/>
                </p:cNvSpPr>
                <p:nvPr/>
              </p:nvSpPr>
              <p:spPr bwMode="auto">
                <a:xfrm>
                  <a:off x="2214403" y="2825495"/>
                  <a:ext cx="791773" cy="4590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:r>
                    <a:rPr lang="zh-CN" altLang="en-US" b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除法</a:t>
                  </a:r>
                </a:p>
              </p:txBody>
            </p:sp>
            <p:sp>
              <p:nvSpPr>
                <p:cNvPr id="70" name="TextBox 57"/>
                <p:cNvSpPr txBox="1">
                  <a:spLocks noChangeArrowheads="1"/>
                </p:cNvSpPr>
                <p:nvPr/>
              </p:nvSpPr>
              <p:spPr bwMode="auto">
                <a:xfrm>
                  <a:off x="3077730" y="2825495"/>
                  <a:ext cx="4825304" cy="4590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742950" indent="-28575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1143000" indent="-22860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600200" indent="-22860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2057400" indent="-228600"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:r>
                    <a:rPr lang="zh-CN" altLang="en-US" b="0" dirty="0">
                      <a:solidFill>
                        <a:schemeClr val="accent2">
                          <a:lumMod val="7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除法的运算性质：</a:t>
                  </a:r>
                  <a:r>
                    <a:rPr lang="en-US" altLang="zh-CN" b="0" i="1" dirty="0" err="1" smtClean="0">
                      <a:solidFill>
                        <a:srgbClr val="FF0000"/>
                      </a:solidFill>
                      <a:latin typeface="Times New Roman" panose="02020603050405020304" charset="0"/>
                      <a:ea typeface="微软雅黑" panose="020B0503020204020204" pitchFamily="34" charset="-122"/>
                      <a:cs typeface="Times New Roman" panose="02020603050405020304" charset="0"/>
                    </a:rPr>
                    <a:t>a</a:t>
                  </a:r>
                  <a:r>
                    <a:rPr lang="en-US" altLang="zh-CN" b="0" dirty="0" err="1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÷</a:t>
                  </a:r>
                  <a:r>
                    <a:rPr lang="en-US" altLang="zh-CN" b="0" i="1" dirty="0" err="1" smtClean="0">
                      <a:solidFill>
                        <a:srgbClr val="FF0000"/>
                      </a:solidFill>
                      <a:latin typeface="Times New Roman" panose="02020603050405020304" charset="0"/>
                      <a:ea typeface="微软雅黑" panose="020B0503020204020204" pitchFamily="34" charset="-122"/>
                      <a:cs typeface="Times New Roman" panose="02020603050405020304" charset="0"/>
                    </a:rPr>
                    <a:t>b</a:t>
                  </a:r>
                  <a:r>
                    <a:rPr lang="en-US" altLang="zh-CN" b="0" dirty="0" err="1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÷</a:t>
                  </a:r>
                  <a:r>
                    <a:rPr lang="en-US" altLang="zh-CN" b="0" i="1" dirty="0" err="1" smtClean="0">
                      <a:solidFill>
                        <a:srgbClr val="FF0000"/>
                      </a:solidFill>
                      <a:latin typeface="Times New Roman" panose="02020603050405020304" charset="0"/>
                      <a:ea typeface="微软雅黑" panose="020B0503020204020204" pitchFamily="34" charset="-122"/>
                      <a:cs typeface="Times New Roman" panose="02020603050405020304" charset="0"/>
                    </a:rPr>
                    <a:t>c</a:t>
                  </a:r>
                  <a:r>
                    <a:rPr lang="en-US" altLang="zh-CN" b="0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=</a:t>
                  </a:r>
                  <a:r>
                    <a:rPr lang="en-US" altLang="zh-CN" b="0" i="1" dirty="0" err="1" smtClean="0">
                      <a:solidFill>
                        <a:srgbClr val="FF0000"/>
                      </a:solidFill>
                      <a:latin typeface="Times New Roman" panose="02020603050405020304" charset="0"/>
                      <a:ea typeface="微软雅黑" panose="020B0503020204020204" pitchFamily="34" charset="-122"/>
                      <a:cs typeface="Times New Roman" panose="02020603050405020304" charset="0"/>
                    </a:rPr>
                    <a:t>a</a:t>
                  </a:r>
                  <a:r>
                    <a:rPr lang="en-US" altLang="zh-CN" b="0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÷</a:t>
                  </a:r>
                  <a:r>
                    <a:rPr lang="zh-CN" altLang="en-US" b="0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（</a:t>
                  </a:r>
                  <a:r>
                    <a:rPr lang="en-US" altLang="zh-CN" b="0" i="1" dirty="0" err="1" smtClean="0">
                      <a:solidFill>
                        <a:srgbClr val="FF0000"/>
                      </a:solidFill>
                      <a:latin typeface="Times New Roman" panose="02020603050405020304" charset="0"/>
                      <a:ea typeface="微软雅黑" panose="020B0503020204020204" pitchFamily="34" charset="-122"/>
                      <a:cs typeface="Times New Roman" panose="02020603050405020304" charset="0"/>
                    </a:rPr>
                    <a:t>b</a:t>
                  </a:r>
                  <a:r>
                    <a:rPr lang="en-US" altLang="zh-CN" b="0" dirty="0" err="1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×</a:t>
                  </a:r>
                  <a:r>
                    <a:rPr lang="en-US" altLang="zh-CN" b="0" i="1" dirty="0" err="1" smtClean="0">
                      <a:solidFill>
                        <a:srgbClr val="FF0000"/>
                      </a:solidFill>
                      <a:latin typeface="Times New Roman" panose="02020603050405020304" charset="0"/>
                      <a:ea typeface="微软雅黑" panose="020B0503020204020204" pitchFamily="34" charset="-122"/>
                      <a:cs typeface="Times New Roman" panose="02020603050405020304" charset="0"/>
                    </a:rPr>
                    <a:t>c</a:t>
                  </a:r>
                  <a:r>
                    <a:rPr lang="zh-CN" altLang="en-US" b="0" dirty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微软雅黑" panose="020B0503020204020204" pitchFamily="34" charset="-122"/>
                    </a:rPr>
                    <a:t>）</a:t>
                  </a:r>
                </a:p>
              </p:txBody>
            </p:sp>
          </p:grpSp>
          <p:cxnSp>
            <p:nvCxnSpPr>
              <p:cNvPr id="68" name="直接连接符 55"/>
              <p:cNvCxnSpPr>
                <a:cxnSpLocks noChangeShapeType="1"/>
              </p:cNvCxnSpPr>
              <p:nvPr/>
            </p:nvCxnSpPr>
            <p:spPr bwMode="auto">
              <a:xfrm>
                <a:off x="1309" y="3641"/>
                <a:ext cx="185" cy="0"/>
              </a:xfrm>
              <a:prstGeom prst="line">
                <a:avLst/>
              </a:prstGeom>
              <a:noFill/>
              <a:ln w="1270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</p:grpSp>
        <p:grpSp>
          <p:nvGrpSpPr>
            <p:cNvPr id="21" name="Group 214"/>
            <p:cNvGrpSpPr/>
            <p:nvPr/>
          </p:nvGrpSpPr>
          <p:grpSpPr bwMode="auto">
            <a:xfrm>
              <a:off x="320" y="1505"/>
              <a:ext cx="5551" cy="2156"/>
              <a:chOff x="320" y="1505"/>
              <a:chExt cx="5551" cy="2156"/>
            </a:xfrm>
          </p:grpSpPr>
          <p:grpSp>
            <p:nvGrpSpPr>
              <p:cNvPr id="22" name="Group 170"/>
              <p:cNvGrpSpPr/>
              <p:nvPr/>
            </p:nvGrpSpPr>
            <p:grpSpPr bwMode="auto">
              <a:xfrm>
                <a:off x="900" y="2367"/>
                <a:ext cx="4971" cy="1096"/>
                <a:chOff x="900" y="2367"/>
                <a:chExt cx="4971" cy="1096"/>
              </a:xfrm>
            </p:grpSpPr>
            <p:grpSp>
              <p:nvGrpSpPr>
                <p:cNvPr id="53" name="组合 44"/>
                <p:cNvGrpSpPr/>
                <p:nvPr/>
              </p:nvGrpSpPr>
              <p:grpSpPr bwMode="auto">
                <a:xfrm>
                  <a:off x="2477" y="2367"/>
                  <a:ext cx="3394" cy="1096"/>
                  <a:chOff x="4001642" y="3936646"/>
                  <a:chExt cx="5280081" cy="1742003"/>
                </a:xfrm>
              </p:grpSpPr>
              <p:grpSp>
                <p:nvGrpSpPr>
                  <p:cNvPr id="58" name="组合 30"/>
                  <p:cNvGrpSpPr/>
                  <p:nvPr/>
                </p:nvGrpSpPr>
                <p:grpSpPr bwMode="auto">
                  <a:xfrm>
                    <a:off x="4211747" y="3936646"/>
                    <a:ext cx="5069976" cy="1742003"/>
                    <a:chOff x="4211747" y="3936646"/>
                    <a:chExt cx="5069976" cy="1742003"/>
                  </a:xfrm>
                </p:grpSpPr>
                <p:cxnSp>
                  <p:nvCxnSpPr>
                    <p:cNvPr id="60" name="直接连接符 12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4211747" y="5448825"/>
                      <a:ext cx="288032" cy="0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  <p:sp>
                  <p:nvSpPr>
                    <p:cNvPr id="61" name="TextBox 2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499505" y="3936646"/>
                      <a:ext cx="3313110" cy="46082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1pPr>
                      <a:lvl2pPr marL="742950" indent="-28575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2pPr>
                      <a:lvl3pPr marL="11430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 marL="16002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20574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20000"/>
                        </a:lnSpc>
                      </a:pPr>
                      <a:r>
                        <a:rPr lang="zh-CN" altLang="en-US" b="0" dirty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乘法交换律：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en-US" altLang="zh-CN" b="0" dirty="0" err="1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b</a:t>
                      </a:r>
                      <a:r>
                        <a:rPr lang="en-US" altLang="zh-CN" b="0" dirty="0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=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b</a:t>
                      </a:r>
                      <a:r>
                        <a:rPr lang="en-US" altLang="zh-CN" b="0" dirty="0" err="1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a</a:t>
                      </a:r>
                    </a:p>
                  </p:txBody>
                </p:sp>
                <p:sp>
                  <p:nvSpPr>
                    <p:cNvPr id="62" name="TextBox 2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499505" y="4579791"/>
                      <a:ext cx="4608800" cy="46082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1pPr>
                      <a:lvl2pPr marL="742950" indent="-28575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2pPr>
                      <a:lvl3pPr marL="11430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 marL="16002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20574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20000"/>
                        </a:lnSpc>
                      </a:pPr>
                      <a:r>
                        <a:rPr lang="zh-CN" altLang="en-US" b="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乘法结合律：</a:t>
                      </a:r>
                      <a:r>
                        <a:rPr lang="zh-CN" altLang="en-US" b="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Wingdings" panose="05000000000000000000" pitchFamily="2" charset="2"/>
                        </a:rPr>
                        <a:t>（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en-US" altLang="zh-CN" b="0" dirty="0" err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b</a:t>
                      </a:r>
                      <a:r>
                        <a:rPr lang="zh-CN" altLang="en-US" b="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  <a:r>
                        <a:rPr lang="en-US" altLang="zh-CN" b="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c</a:t>
                      </a:r>
                      <a:r>
                        <a:rPr lang="en-US" altLang="zh-CN" b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=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en-US" altLang="zh-CN" b="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zh-CN" altLang="en-US" b="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b</a:t>
                      </a:r>
                      <a:r>
                        <a:rPr lang="en-US" altLang="zh-CN" b="0" dirty="0" err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c</a:t>
                      </a:r>
                      <a:r>
                        <a:rPr lang="zh-CN" altLang="en-US" b="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</a:p>
                  </p:txBody>
                </p:sp>
                <p:cxnSp>
                  <p:nvCxnSpPr>
                    <p:cNvPr id="63" name="直接连接符 25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4211747" y="4800752"/>
                      <a:ext cx="288032" cy="0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64" name="直接连接符 26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4211747" y="4152671"/>
                      <a:ext cx="288032" cy="0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65" name="直接连接符 2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4211747" y="4152671"/>
                      <a:ext cx="0" cy="1296144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  <p:sp>
                  <p:nvSpPr>
                    <p:cNvPr id="66" name="TextBox 2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499777" y="5217827"/>
                      <a:ext cx="4781946" cy="46082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>
                      <a:lvl1pPr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1pPr>
                      <a:lvl2pPr marL="742950" indent="-28575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2pPr>
                      <a:lvl3pPr marL="11430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 marL="16002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20574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20000"/>
                        </a:lnSpc>
                      </a:pPr>
                      <a:r>
                        <a:rPr lang="zh-CN" altLang="en-US" b="0" dirty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乘法分配律：</a:t>
                      </a:r>
                      <a:r>
                        <a:rPr lang="zh-CN" altLang="en-US" b="0" dirty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Wingdings" panose="05000000000000000000" pitchFamily="2" charset="2"/>
                        </a:rPr>
                        <a:t>（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en-US" altLang="zh-CN" b="0" dirty="0" err="1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b</a:t>
                      </a:r>
                      <a:r>
                        <a:rPr lang="zh-CN" altLang="en-US" b="0" dirty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  <a:r>
                        <a:rPr lang="en-US" altLang="zh-CN" b="0" dirty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c</a:t>
                      </a:r>
                      <a:r>
                        <a:rPr lang="en-US" altLang="zh-CN" b="0" dirty="0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=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en-US" altLang="zh-CN" b="0" dirty="0" err="1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c</a:t>
                      </a:r>
                      <a:r>
                        <a:rPr lang="en-US" altLang="zh-CN" b="0" dirty="0" err="1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b</a:t>
                      </a:r>
                      <a:r>
                        <a:rPr lang="en-US" altLang="zh-CN" b="0" dirty="0" err="1" smtClean="0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×</a:t>
                      </a:r>
                      <a:r>
                        <a:rPr lang="en-US" altLang="zh-CN" b="0" i="1" dirty="0" err="1" smtClean="0">
                          <a:solidFill>
                            <a:srgbClr val="0000FF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c</a:t>
                      </a:r>
                    </a:p>
                  </p:txBody>
                </p:sp>
              </p:grpSp>
              <p:cxnSp>
                <p:nvCxnSpPr>
                  <p:cNvPr id="59" name="直接连接符 43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001642" y="4797268"/>
                    <a:ext cx="288032" cy="0"/>
                  </a:xfrm>
                  <a:prstGeom prst="line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</p:cxnSp>
            </p:grpSp>
            <p:grpSp>
              <p:nvGrpSpPr>
                <p:cNvPr id="54" name="Group 155"/>
                <p:cNvGrpSpPr/>
                <p:nvPr/>
              </p:nvGrpSpPr>
              <p:grpSpPr bwMode="auto">
                <a:xfrm>
                  <a:off x="900" y="2767"/>
                  <a:ext cx="1696" cy="291"/>
                  <a:chOff x="900" y="2776"/>
                  <a:chExt cx="1696" cy="291"/>
                </a:xfrm>
              </p:grpSpPr>
              <p:sp>
                <p:nvSpPr>
                  <p:cNvPr id="55" name="Text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0" y="2777"/>
                    <a:ext cx="509" cy="2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742950" indent="-28575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11430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6002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20574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9pPr>
                  </a:lstStyle>
                  <a:p>
                    <a:pPr eaLnBrk="1" hangingPunct="1">
                      <a:lnSpc>
                        <a:spcPct val="120000"/>
                      </a:lnSpc>
                    </a:pPr>
                    <a:r>
                      <a:rPr lang="zh-CN" altLang="en-US" b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乘法</a:t>
                    </a:r>
                  </a:p>
                </p:txBody>
              </p:sp>
              <p:sp>
                <p:nvSpPr>
                  <p:cNvPr id="56" name="Text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4" y="2776"/>
                    <a:ext cx="1152" cy="2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742950" indent="-28575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11430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6002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20574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9pPr>
                  </a:lstStyle>
                  <a:p>
                    <a:pPr eaLnBrk="1" hangingPunct="1">
                      <a:lnSpc>
                        <a:spcPct val="120000"/>
                      </a:lnSpc>
                    </a:pPr>
                    <a:r>
                      <a:rPr lang="zh-CN" altLang="en-US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乘法运算定律</a:t>
                    </a:r>
                  </a:p>
                </p:txBody>
              </p:sp>
              <p:cxnSp>
                <p:nvCxnSpPr>
                  <p:cNvPr id="57" name="直接连接符 5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292" y="2923"/>
                    <a:ext cx="185" cy="0"/>
                  </a:xfrm>
                  <a:prstGeom prst="line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</p:cxnSp>
            </p:grpSp>
          </p:grpSp>
          <p:grpSp>
            <p:nvGrpSpPr>
              <p:cNvPr id="23" name="Group 148"/>
              <p:cNvGrpSpPr/>
              <p:nvPr/>
            </p:nvGrpSpPr>
            <p:grpSpPr bwMode="auto">
              <a:xfrm>
                <a:off x="320" y="1505"/>
                <a:ext cx="5487" cy="2156"/>
                <a:chOff x="320" y="1505"/>
                <a:chExt cx="5487" cy="2156"/>
              </a:xfrm>
            </p:grpSpPr>
            <p:grpSp>
              <p:nvGrpSpPr>
                <p:cNvPr id="25" name="Group 91"/>
                <p:cNvGrpSpPr/>
                <p:nvPr/>
              </p:nvGrpSpPr>
              <p:grpSpPr bwMode="auto">
                <a:xfrm>
                  <a:off x="900" y="1505"/>
                  <a:ext cx="4907" cy="569"/>
                  <a:chOff x="900" y="1520"/>
                  <a:chExt cx="4907" cy="569"/>
                </a:xfrm>
              </p:grpSpPr>
              <p:sp>
                <p:nvSpPr>
                  <p:cNvPr id="4" name="TextBox 3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0" y="1662"/>
                    <a:ext cx="509" cy="2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742950" indent="-28575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11430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6002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20574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9pPr>
                  </a:lstStyle>
                  <a:p>
                    <a:pPr eaLnBrk="1" hangingPunct="1">
                      <a:lnSpc>
                        <a:spcPct val="120000"/>
                      </a:lnSpc>
                    </a:pPr>
                    <a:r>
                      <a:rPr lang="zh-CN" altLang="en-US" b="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加法</a:t>
                    </a:r>
                  </a:p>
                </p:txBody>
              </p:sp>
              <p:sp>
                <p:nvSpPr>
                  <p:cNvPr id="5" name="Text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61" y="1662"/>
                    <a:ext cx="1152" cy="2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742950" indent="-28575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11430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6002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20574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9pPr>
                  </a:lstStyle>
                  <a:p>
                    <a:pPr eaLnBrk="1" hangingPunct="1">
                      <a:lnSpc>
                        <a:spcPct val="120000"/>
                      </a:lnSpc>
                    </a:pPr>
                    <a:r>
                      <a:rPr lang="zh-CN" altLang="en-US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加法运算定律</a:t>
                    </a:r>
                  </a:p>
                </p:txBody>
              </p:sp>
              <p:cxnSp>
                <p:nvCxnSpPr>
                  <p:cNvPr id="42" name="直接连接符 35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297" y="1813"/>
                    <a:ext cx="185" cy="0"/>
                  </a:xfrm>
                  <a:prstGeom prst="line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</p:cxnSp>
              <p:grpSp>
                <p:nvGrpSpPr>
                  <p:cNvPr id="43" name="组合 37"/>
                  <p:cNvGrpSpPr/>
                  <p:nvPr/>
                </p:nvGrpSpPr>
                <p:grpSpPr bwMode="auto">
                  <a:xfrm>
                    <a:off x="2472" y="1520"/>
                    <a:ext cx="3335" cy="569"/>
                    <a:chOff x="4715803" y="2380004"/>
                    <a:chExt cx="5187393" cy="894465"/>
                  </a:xfrm>
                </p:grpSpPr>
                <p:grpSp>
                  <p:nvGrpSpPr>
                    <p:cNvPr id="44" name="组合 20"/>
                    <p:cNvGrpSpPr/>
                    <p:nvPr/>
                  </p:nvGrpSpPr>
                  <p:grpSpPr bwMode="auto">
                    <a:xfrm>
                      <a:off x="5000965" y="2380004"/>
                      <a:ext cx="4902231" cy="894465"/>
                      <a:chOff x="4280885" y="2380004"/>
                      <a:chExt cx="4902231" cy="894465"/>
                    </a:xfrm>
                  </p:grpSpPr>
                  <p:sp>
                    <p:nvSpPr>
                      <p:cNvPr id="46" name="TextBox 15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571441" y="2380004"/>
                        <a:ext cx="3808962" cy="4557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spAutoFit/>
                      </a:bodyPr>
                      <a:lstStyle>
                        <a:lvl1pPr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1pPr>
                        <a:lvl2pPr marL="742950" indent="-285750"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2pPr>
                        <a:lvl3pPr marL="1143000" indent="-228600"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3pPr>
                        <a:lvl4pPr marL="1600200" indent="-228600"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4pPr>
                        <a:lvl5pPr marL="2057400" indent="-228600"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20000"/>
                          </a:lnSpc>
                        </a:pPr>
                        <a:r>
                          <a:rPr lang="zh-CN" altLang="en-US" b="0" dirty="0">
                            <a:solidFill>
                              <a:srgbClr val="FF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加法交换律：</a:t>
                        </a:r>
                        <a:r>
                          <a:rPr lang="en-US" altLang="zh-CN" b="0" i="1" dirty="0" err="1" smtClean="0">
                            <a:solidFill>
                              <a:srgbClr val="FF0000"/>
                            </a:solidFill>
                            <a:latin typeface="Times New Roman" panose="02020603050405020304" charset="0"/>
                            <a:ea typeface="微软雅黑" panose="020B0503020204020204" pitchFamily="34" charset="-122"/>
                            <a:cs typeface="Times New Roman" panose="02020603050405020304" charset="0"/>
                          </a:rPr>
                          <a:t>a</a:t>
                        </a:r>
                        <a:r>
                          <a:rPr lang="en-US" altLang="zh-CN" b="0" dirty="0" err="1" smtClean="0">
                            <a:solidFill>
                              <a:srgbClr val="FF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+</a:t>
                        </a:r>
                        <a:r>
                          <a:rPr lang="en-US" altLang="zh-CN" b="0" i="1" dirty="0" err="1" smtClean="0">
                            <a:solidFill>
                              <a:srgbClr val="FF0000"/>
                            </a:solidFill>
                            <a:latin typeface="Times New Roman" panose="02020603050405020304" charset="0"/>
                            <a:ea typeface="微软雅黑" panose="020B0503020204020204" pitchFamily="34" charset="-122"/>
                            <a:cs typeface="Times New Roman" panose="02020603050405020304" charset="0"/>
                          </a:rPr>
                          <a:t>b</a:t>
                        </a:r>
                        <a:r>
                          <a:rPr lang="en-US" altLang="zh-CN" b="0" dirty="0" smtClean="0">
                            <a:solidFill>
                              <a:srgbClr val="FF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=</a:t>
                        </a:r>
                        <a:r>
                          <a:rPr lang="en-US" altLang="zh-CN" b="0" i="1" dirty="0" err="1" smtClean="0">
                            <a:solidFill>
                              <a:srgbClr val="FF0000"/>
                            </a:solidFill>
                            <a:latin typeface="Times New Roman" panose="02020603050405020304" charset="0"/>
                            <a:ea typeface="微软雅黑" panose="020B0503020204020204" pitchFamily="34" charset="-122"/>
                            <a:cs typeface="Times New Roman" panose="02020603050405020304" charset="0"/>
                          </a:rPr>
                          <a:t>b</a:t>
                        </a:r>
                        <a:r>
                          <a:rPr lang="en-US" altLang="zh-CN" b="0" dirty="0" err="1" smtClean="0">
                            <a:solidFill>
                              <a:srgbClr val="FF0000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+</a:t>
                        </a:r>
                        <a:r>
                          <a:rPr lang="en-US" altLang="zh-CN" b="0" i="1" dirty="0" err="1" smtClean="0">
                            <a:solidFill>
                              <a:srgbClr val="FF0000"/>
                            </a:solidFill>
                            <a:latin typeface="Times New Roman" panose="02020603050405020304" charset="0"/>
                            <a:ea typeface="微软雅黑" panose="020B0503020204020204" pitchFamily="34" charset="-122"/>
                            <a:cs typeface="Times New Roman" panose="02020603050405020304" charset="0"/>
                          </a:rPr>
                          <a:t>a</a:t>
                        </a:r>
                        <a:endParaRPr lang="zh-CN" altLang="en-US" b="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47" name="TextBox 1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554653" y="2818712"/>
                        <a:ext cx="4628463" cy="4557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spAutoFit/>
                      </a:bodyPr>
                      <a:lstStyle>
                        <a:lvl1pPr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1pPr>
                        <a:lvl2pPr marL="742950" indent="-285750"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2pPr>
                        <a:lvl3pPr marL="1143000" indent="-228600"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3pPr>
                        <a:lvl4pPr marL="1600200" indent="-228600"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4pPr>
                        <a:lvl5pPr marL="2057400" indent="-228600"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 b="1">
                            <a:solidFill>
                              <a:schemeClr val="tx1"/>
                            </a:solidFill>
                            <a:latin typeface="楷体_GB2312" pitchFamily="49" charset="-122"/>
                            <a:ea typeface="楷体_GB2312" pitchFamily="49" charset="-122"/>
                          </a:defRPr>
                        </a:lvl9pPr>
                      </a:lstStyle>
                      <a:p>
                        <a:pPr eaLnBrk="1" hangingPunct="1">
                          <a:lnSpc>
                            <a:spcPct val="120000"/>
                          </a:lnSpc>
                        </a:pPr>
                        <a:r>
                          <a:rPr lang="zh-CN" altLang="en-US" b="0" dirty="0">
                            <a:solidFill>
                              <a:srgbClr val="0000FF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加法结合律：</a:t>
                        </a:r>
                        <a:r>
                          <a:rPr lang="zh-CN" altLang="en-US" b="0" dirty="0">
                            <a:solidFill>
                              <a:srgbClr val="0000FF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  <a:sym typeface="Wingdings" panose="05000000000000000000" pitchFamily="2" charset="2"/>
                          </a:rPr>
                          <a:t>（</a:t>
                        </a:r>
                        <a:r>
                          <a:rPr lang="en-US" altLang="zh-CN" b="0" i="1" dirty="0" err="1" smtClean="0">
                            <a:solidFill>
                              <a:srgbClr val="0000FF"/>
                            </a:solidFill>
                            <a:latin typeface="Times New Roman" panose="02020603050405020304" charset="0"/>
                            <a:ea typeface="微软雅黑" panose="020B0503020204020204" pitchFamily="34" charset="-122"/>
                            <a:cs typeface="Times New Roman" panose="02020603050405020304" charset="0"/>
                          </a:rPr>
                          <a:t>a</a:t>
                        </a:r>
                        <a:r>
                          <a:rPr lang="en-US" altLang="zh-CN" b="0" dirty="0" err="1" smtClean="0">
                            <a:solidFill>
                              <a:srgbClr val="0000FF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+</a:t>
                        </a:r>
                        <a:r>
                          <a:rPr lang="en-US" altLang="zh-CN" b="0" i="1" dirty="0" err="1" smtClean="0">
                            <a:solidFill>
                              <a:srgbClr val="0000FF"/>
                            </a:solidFill>
                            <a:latin typeface="Times New Roman" panose="02020603050405020304" charset="0"/>
                            <a:ea typeface="微软雅黑" panose="020B0503020204020204" pitchFamily="34" charset="-122"/>
                            <a:cs typeface="Times New Roman" panose="02020603050405020304" charset="0"/>
                          </a:rPr>
                          <a:t>b</a:t>
                        </a:r>
                        <a:r>
                          <a:rPr lang="zh-CN" altLang="en-US" b="0" dirty="0" smtClean="0">
                            <a:solidFill>
                              <a:srgbClr val="0000FF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）</a:t>
                        </a:r>
                        <a:r>
                          <a:rPr lang="en-US" altLang="zh-CN" b="0" dirty="0" smtClean="0">
                            <a:solidFill>
                              <a:srgbClr val="0000FF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+</a:t>
                        </a:r>
                        <a:r>
                          <a:rPr lang="en-US" altLang="zh-CN" b="0" i="1" dirty="0" err="1" smtClean="0">
                            <a:solidFill>
                              <a:srgbClr val="0000FF"/>
                            </a:solidFill>
                            <a:latin typeface="Times New Roman" panose="02020603050405020304" charset="0"/>
                            <a:ea typeface="微软雅黑" panose="020B0503020204020204" pitchFamily="34" charset="-122"/>
                            <a:cs typeface="Times New Roman" panose="02020603050405020304" charset="0"/>
                          </a:rPr>
                          <a:t>c</a:t>
                        </a:r>
                        <a:r>
                          <a:rPr lang="en-US" altLang="zh-CN" b="0" dirty="0" smtClean="0">
                            <a:solidFill>
                              <a:srgbClr val="0000FF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=</a:t>
                        </a:r>
                        <a:r>
                          <a:rPr lang="en-US" altLang="zh-CN" b="0" i="1" dirty="0" err="1" smtClean="0">
                            <a:solidFill>
                              <a:srgbClr val="0000FF"/>
                            </a:solidFill>
                            <a:latin typeface="Times New Roman" panose="02020603050405020304" charset="0"/>
                            <a:ea typeface="微软雅黑" panose="020B0503020204020204" pitchFamily="34" charset="-122"/>
                            <a:cs typeface="Times New Roman" panose="02020603050405020304" charset="0"/>
                          </a:rPr>
                          <a:t>a</a:t>
                        </a:r>
                        <a:r>
                          <a:rPr lang="en-US" altLang="zh-CN" b="0" dirty="0" smtClean="0">
                            <a:solidFill>
                              <a:srgbClr val="0000FF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+</a:t>
                        </a:r>
                        <a:r>
                          <a:rPr lang="zh-CN" altLang="en-US" b="0" dirty="0" smtClean="0">
                            <a:solidFill>
                              <a:srgbClr val="0000FF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（</a:t>
                        </a:r>
                        <a:r>
                          <a:rPr lang="en-US" altLang="zh-CN" b="0" i="1" dirty="0" err="1" smtClean="0">
                            <a:solidFill>
                              <a:srgbClr val="0000FF"/>
                            </a:solidFill>
                            <a:latin typeface="Times New Roman" panose="02020603050405020304" charset="0"/>
                            <a:ea typeface="微软雅黑" panose="020B0503020204020204" pitchFamily="34" charset="-122"/>
                            <a:cs typeface="Times New Roman" panose="02020603050405020304" charset="0"/>
                          </a:rPr>
                          <a:t>b</a:t>
                        </a:r>
                        <a:r>
                          <a:rPr lang="en-US" altLang="zh-CN" b="0" dirty="0" err="1" smtClean="0">
                            <a:solidFill>
                              <a:srgbClr val="0000FF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+</a:t>
                        </a:r>
                        <a:r>
                          <a:rPr lang="en-US" altLang="zh-CN" b="0" i="1" dirty="0" err="1" smtClean="0">
                            <a:solidFill>
                              <a:srgbClr val="0000FF"/>
                            </a:solidFill>
                            <a:latin typeface="Times New Roman" panose="02020603050405020304" charset="0"/>
                            <a:ea typeface="微软雅黑" panose="020B0503020204020204" pitchFamily="34" charset="-122"/>
                            <a:cs typeface="Times New Roman" panose="02020603050405020304" charset="0"/>
                          </a:rPr>
                          <a:t>c</a:t>
                        </a:r>
                        <a:r>
                          <a:rPr lang="zh-CN" altLang="en-US" b="0" dirty="0">
                            <a:solidFill>
                              <a:srgbClr val="0000FF"/>
                            </a:solidFill>
                            <a:latin typeface="微软雅黑" panose="020B0503020204020204" pitchFamily="34" charset="-122"/>
                            <a:ea typeface="微软雅黑" panose="020B0503020204020204" pitchFamily="34" charset="-122"/>
                            <a:cs typeface="微软雅黑" panose="020B0503020204020204" pitchFamily="34" charset="-122"/>
                          </a:rPr>
                          <a:t>）</a:t>
                        </a:r>
                      </a:p>
                    </p:txBody>
                  </p:sp>
                  <p:grpSp>
                    <p:nvGrpSpPr>
                      <p:cNvPr id="49" name="组合 19"/>
                      <p:cNvGrpSpPr/>
                      <p:nvPr/>
                    </p:nvGrpSpPr>
                    <p:grpSpPr bwMode="auto">
                      <a:xfrm>
                        <a:off x="4280885" y="2610901"/>
                        <a:ext cx="290902" cy="463331"/>
                        <a:chOff x="4280885" y="2610901"/>
                        <a:chExt cx="290902" cy="463331"/>
                      </a:xfrm>
                    </p:grpSpPr>
                    <p:cxnSp>
                      <p:nvCxnSpPr>
                        <p:cNvPr id="50" name="直接连接符 13"/>
                        <p:cNvCxnSpPr>
                          <a:cxnSpLocks noChangeShapeType="1"/>
                        </p:cNvCxnSpPr>
                        <p:nvPr/>
                      </p:nvCxnSpPr>
                      <p:spPr bwMode="auto">
                        <a:xfrm>
                          <a:off x="4283755" y="3074232"/>
                          <a:ext cx="288032" cy="0"/>
                        </a:xfrm>
                        <a:prstGeom prst="line">
                          <a:avLst/>
                        </a:prstGeom>
                        <a:noFill/>
                        <a:ln w="12700" algn="ctr">
                          <a:solidFill>
                            <a:schemeClr val="tx1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</p:cxnSp>
                    <p:cxnSp>
                      <p:nvCxnSpPr>
                        <p:cNvPr id="51" name="直接连接符 14"/>
                        <p:cNvCxnSpPr>
                          <a:cxnSpLocks noChangeShapeType="1"/>
                        </p:cNvCxnSpPr>
                        <p:nvPr/>
                      </p:nvCxnSpPr>
                      <p:spPr bwMode="auto">
                        <a:xfrm>
                          <a:off x="4280885" y="2610901"/>
                          <a:ext cx="288032" cy="0"/>
                        </a:xfrm>
                        <a:prstGeom prst="line">
                          <a:avLst/>
                        </a:prstGeom>
                        <a:noFill/>
                        <a:ln w="12700" algn="ctr">
                          <a:solidFill>
                            <a:schemeClr val="tx1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</p:cxnSp>
                    <p:cxnSp>
                      <p:nvCxnSpPr>
                        <p:cNvPr id="52" name="直接连接符 18"/>
                        <p:cNvCxnSpPr>
                          <a:cxnSpLocks noChangeShapeType="1"/>
                        </p:cNvCxnSpPr>
                        <p:nvPr/>
                      </p:nvCxnSpPr>
                      <p:spPr bwMode="auto">
                        <a:xfrm>
                          <a:off x="4283755" y="2610901"/>
                          <a:ext cx="0" cy="463331"/>
                        </a:xfrm>
                        <a:prstGeom prst="line">
                          <a:avLst/>
                        </a:prstGeom>
                        <a:noFill/>
                        <a:ln w="12700" algn="ctr">
                          <a:solidFill>
                            <a:schemeClr val="tx1"/>
                          </a:solidFill>
                          <a:rou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</p:cxnSp>
                  </p:grpSp>
                </p:grpSp>
                <p:cxnSp>
                  <p:nvCxnSpPr>
                    <p:cNvPr id="45" name="直接连接符 36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4715803" y="2852936"/>
                      <a:ext cx="288032" cy="0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</p:grpSp>
            </p:grpSp>
            <p:grpSp>
              <p:nvGrpSpPr>
                <p:cNvPr id="26" name="Group 106"/>
                <p:cNvGrpSpPr/>
                <p:nvPr/>
              </p:nvGrpSpPr>
              <p:grpSpPr bwMode="auto">
                <a:xfrm>
                  <a:off x="900" y="2089"/>
                  <a:ext cx="3657" cy="290"/>
                  <a:chOff x="900" y="2104"/>
                  <a:chExt cx="3657" cy="290"/>
                </a:xfrm>
              </p:grpSpPr>
              <p:grpSp>
                <p:nvGrpSpPr>
                  <p:cNvPr id="36" name="组合 48"/>
                  <p:cNvGrpSpPr/>
                  <p:nvPr/>
                </p:nvGrpSpPr>
                <p:grpSpPr bwMode="auto">
                  <a:xfrm>
                    <a:off x="900" y="2104"/>
                    <a:ext cx="3657" cy="290"/>
                    <a:chOff x="2195736" y="3280414"/>
                    <a:chExt cx="5688632" cy="450835"/>
                  </a:xfrm>
                </p:grpSpPr>
                <p:sp>
                  <p:nvSpPr>
                    <p:cNvPr id="6" name="TextBox 3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195736" y="3280414"/>
                      <a:ext cx="791773" cy="45062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1pPr>
                      <a:lvl2pPr marL="742950" indent="-28575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2pPr>
                      <a:lvl3pPr marL="11430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 marL="16002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20574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20000"/>
                        </a:lnSpc>
                      </a:pPr>
                      <a:r>
                        <a:rPr lang="zh-CN" altLang="en-US" b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减法</a:t>
                      </a:r>
                    </a:p>
                  </p:txBody>
                </p:sp>
                <p:sp>
                  <p:nvSpPr>
                    <p:cNvPr id="7" name="TextBox 3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059064" y="3280627"/>
                      <a:ext cx="4825304" cy="45062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1pPr>
                      <a:lvl2pPr marL="742950" indent="-28575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2pPr>
                      <a:lvl3pPr marL="11430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 marL="16002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2057400" indent="-228600"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9pPr>
                    </a:lstStyle>
                    <a:p>
                      <a:pPr eaLnBrk="1" hangingPunct="1">
                        <a:lnSpc>
                          <a:spcPct val="120000"/>
                        </a:lnSpc>
                      </a:pPr>
                      <a:r>
                        <a:rPr lang="zh-CN" altLang="en-US" b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减法的运算性质：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en-US" altLang="zh-CN" b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-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b</a:t>
                      </a:r>
                      <a:r>
                        <a:rPr lang="en-US" altLang="zh-CN" b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-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c</a:t>
                      </a:r>
                      <a:r>
                        <a:rPr lang="en-US" altLang="zh-CN" b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=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a</a:t>
                      </a:r>
                      <a:r>
                        <a:rPr lang="en-US" altLang="zh-CN" b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-</a:t>
                      </a:r>
                      <a:r>
                        <a:rPr lang="zh-CN" altLang="en-US" b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b</a:t>
                      </a:r>
                      <a:r>
                        <a:rPr lang="en-US" altLang="zh-CN" b="0" dirty="0" err="1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en-US" altLang="zh-CN" b="0" i="1" dirty="0" err="1" smtClean="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c</a:t>
                      </a:r>
                      <a:r>
                        <a:rPr lang="zh-CN" altLang="en-US" b="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</a:p>
                  </p:txBody>
                </p:sp>
              </p:grpSp>
              <p:cxnSp>
                <p:nvCxnSpPr>
                  <p:cNvPr id="8" name="直接连接符 42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302" y="2260"/>
                    <a:ext cx="185" cy="0"/>
                  </a:xfrm>
                  <a:prstGeom prst="line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</p:cxnSp>
            </p:grpSp>
            <p:grpSp>
              <p:nvGrpSpPr>
                <p:cNvPr id="27" name="Group 101"/>
                <p:cNvGrpSpPr/>
                <p:nvPr/>
              </p:nvGrpSpPr>
              <p:grpSpPr bwMode="auto">
                <a:xfrm>
                  <a:off x="320" y="1798"/>
                  <a:ext cx="592" cy="1863"/>
                  <a:chOff x="320" y="1798"/>
                  <a:chExt cx="592" cy="1863"/>
                </a:xfrm>
              </p:grpSpPr>
              <p:grpSp>
                <p:nvGrpSpPr>
                  <p:cNvPr id="28" name="组合 63"/>
                  <p:cNvGrpSpPr/>
                  <p:nvPr/>
                </p:nvGrpSpPr>
                <p:grpSpPr bwMode="auto">
                  <a:xfrm>
                    <a:off x="530" y="1798"/>
                    <a:ext cx="382" cy="1863"/>
                    <a:chOff x="1259632" y="2780928"/>
                    <a:chExt cx="594748" cy="2952709"/>
                  </a:xfrm>
                </p:grpSpPr>
                <p:cxnSp>
                  <p:nvCxnSpPr>
                    <p:cNvPr id="30" name="直接连接符 8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547664" y="2780928"/>
                      <a:ext cx="288032" cy="0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31" name="直接连接符 9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547664" y="3484133"/>
                      <a:ext cx="288032" cy="0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32" name="直接连接符 10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547664" y="4512875"/>
                      <a:ext cx="288032" cy="0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33" name="直接连接符 11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566348" y="5733637"/>
                      <a:ext cx="288032" cy="0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" name="直接连接符 34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259632" y="4077072"/>
                      <a:ext cx="288032" cy="0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0" name="直接连接符 60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547664" y="2780928"/>
                      <a:ext cx="0" cy="2947781"/>
                    </a:xfrm>
                    <a:prstGeom prst="line">
                      <a:avLst/>
                    </a:prstGeom>
                    <a:noFill/>
                    <a:ln w="12700" algn="ctr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noFill/>
                        </a14:hiddenFill>
                      </a:ext>
                    </a:extLst>
                  </p:spPr>
                </p:cxnSp>
              </p:grpSp>
              <p:sp>
                <p:nvSpPr>
                  <p:cNvPr id="29" name="Text Box 9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0" y="2176"/>
                    <a:ext cx="337" cy="83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742950" indent="-28575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11430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6002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2057400" indent="-228600"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b="0" dirty="0" smtClean="0">
                        <a:solidFill>
                          <a:srgbClr val="00B0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运</a:t>
                    </a:r>
                    <a:endParaRPr lang="zh-CN" altLang="en-US" b="0" dirty="0">
                      <a:solidFill>
                        <a:srgbClr val="00B05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eaLnBrk="1" hangingPunct="1"/>
                    <a:r>
                      <a:rPr lang="zh-CN" altLang="en-US" b="0" dirty="0">
                        <a:solidFill>
                          <a:srgbClr val="00B0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算</a:t>
                    </a:r>
                  </a:p>
                  <a:p>
                    <a:pPr eaLnBrk="1" hangingPunct="1"/>
                    <a:r>
                      <a:rPr lang="zh-CN" altLang="en-US" b="0" dirty="0">
                        <a:solidFill>
                          <a:srgbClr val="00B0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定</a:t>
                    </a:r>
                  </a:p>
                  <a:p>
                    <a:pPr eaLnBrk="1" hangingPunct="1"/>
                    <a:r>
                      <a:rPr lang="zh-CN" altLang="en-US" b="0" dirty="0">
                        <a:solidFill>
                          <a:srgbClr val="00B0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律</a:t>
                    </a:r>
                  </a:p>
                </p:txBody>
              </p:sp>
            </p:grpSp>
          </p:grp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072765" y="369570"/>
            <a:ext cx="727011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四则运算的意义和各部分之间的关系</a:t>
            </a: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553720" y="1453515"/>
            <a:ext cx="281686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加法、减法：</a:t>
            </a: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739900" y="3633232"/>
            <a:ext cx="291211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216  +  44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=  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4437380" y="3633470"/>
            <a:ext cx="129984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260</a:t>
            </a:r>
          </a:p>
        </p:txBody>
      </p:sp>
      <p:sp>
        <p:nvSpPr>
          <p:cNvPr id="3083" name="AutoShape 27"/>
          <p:cNvSpPr/>
          <p:nvPr/>
        </p:nvSpPr>
        <p:spPr>
          <a:xfrm>
            <a:off x="1105535" y="2566670"/>
            <a:ext cx="5095875" cy="731520"/>
          </a:xfrm>
          <a:prstGeom prst="wedgeRoundRectCallout">
            <a:avLst>
              <a:gd name="adj1" fmla="val -9327"/>
              <a:gd name="adj2" fmla="val 106076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latinLnBrk="0" hangingPunct="1">
              <a:lnSpc>
                <a:spcPct val="10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表示把这两个数合成一个数。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226310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utoShape 27"/>
          <p:cNvSpPr/>
          <p:nvPr/>
        </p:nvSpPr>
        <p:spPr>
          <a:xfrm>
            <a:off x="1497330" y="5097145"/>
            <a:ext cx="126428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rgbClr val="FFFFFF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564255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AutoShape 27"/>
          <p:cNvSpPr/>
          <p:nvPr/>
        </p:nvSpPr>
        <p:spPr>
          <a:xfrm>
            <a:off x="2887980" y="5123180"/>
            <a:ext cx="116776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rgbClr val="FFFFFF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872990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utoShape 27"/>
          <p:cNvSpPr/>
          <p:nvPr/>
        </p:nvSpPr>
        <p:spPr>
          <a:xfrm>
            <a:off x="4301490" y="5096907"/>
            <a:ext cx="105981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rgbClr val="FFFFFF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</a:p>
        </p:txBody>
      </p:sp>
      <p:sp>
        <p:nvSpPr>
          <p:cNvPr id="6" name="AutoShape 27"/>
          <p:cNvSpPr/>
          <p:nvPr/>
        </p:nvSpPr>
        <p:spPr>
          <a:xfrm>
            <a:off x="2559961" y="5081859"/>
            <a:ext cx="218757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       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6654165" y="3635375"/>
            <a:ext cx="325056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260  -  44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=  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27"/>
          <p:cNvSpPr/>
          <p:nvPr/>
        </p:nvSpPr>
        <p:spPr>
          <a:xfrm>
            <a:off x="6654165" y="2068830"/>
            <a:ext cx="5274310" cy="1229360"/>
          </a:xfrm>
          <a:prstGeom prst="wedgeRoundRectCallout">
            <a:avLst>
              <a:gd name="adj1" fmla="val -21909"/>
              <a:gd name="adj2" fmla="val 83322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表示已知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两个数的和与其中的一个加数，求另一个加数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7157085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27"/>
          <p:cNvSpPr/>
          <p:nvPr/>
        </p:nvSpPr>
        <p:spPr>
          <a:xfrm>
            <a:off x="6382385" y="5095240"/>
            <a:ext cx="155003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chemeClr val="bg1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被减数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8364220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utoShape 27"/>
          <p:cNvSpPr/>
          <p:nvPr/>
        </p:nvSpPr>
        <p:spPr>
          <a:xfrm>
            <a:off x="7872095" y="5095240"/>
            <a:ext cx="1221740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chemeClr val="bg1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减数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9805035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AutoShape 27"/>
          <p:cNvSpPr/>
          <p:nvPr/>
        </p:nvSpPr>
        <p:spPr>
          <a:xfrm>
            <a:off x="9338945" y="5122942"/>
            <a:ext cx="105981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rgbClr val="FFFFFF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</a:p>
        </p:txBody>
      </p: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9338945" y="3633470"/>
            <a:ext cx="109918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216</a:t>
            </a:r>
          </a:p>
        </p:txBody>
      </p:sp>
      <p:sp>
        <p:nvSpPr>
          <p:cNvPr id="54" name="AutoShape 27"/>
          <p:cNvSpPr/>
          <p:nvPr/>
        </p:nvSpPr>
        <p:spPr>
          <a:xfrm>
            <a:off x="7663180" y="5122942"/>
            <a:ext cx="218757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        =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3083" grpId="0" bldLvl="0" animBg="1"/>
      <p:bldP spid="10" grpId="0" bldLvl="0" animBg="1"/>
      <p:bldP spid="4" grpId="0" bldLvl="0" animBg="1"/>
      <p:bldP spid="14" grpId="0" bldLvl="0" animBg="1"/>
      <p:bldP spid="6" grpId="0" bldLvl="0" animBg="1"/>
      <p:bldP spid="17" grpId="0"/>
      <p:bldP spid="18" grpId="0" bldLvl="0" animBg="1"/>
      <p:bldP spid="20" grpId="0" bldLvl="0" animBg="1"/>
      <p:bldP spid="22" grpId="0" bldLvl="0" animBg="1"/>
      <p:bldP spid="41" grpId="0" bldLvl="0" animBg="1"/>
      <p:bldP spid="56" grpId="0"/>
      <p:bldP spid="5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21" name="组合 20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22" name="图片 21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23" name="图片 22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1667510" y="1637665"/>
            <a:ext cx="54305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加法交换律：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61" name="TextBox 22"/>
          <p:cNvSpPr txBox="1">
            <a:spLocks noChangeArrowheads="1"/>
          </p:cNvSpPr>
          <p:nvPr/>
        </p:nvSpPr>
        <p:spPr bwMode="auto">
          <a:xfrm>
            <a:off x="1667510" y="3756660"/>
            <a:ext cx="4699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乘法交换律：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50" name="TextBox 14"/>
          <p:cNvSpPr txBox="1"/>
          <p:nvPr/>
        </p:nvSpPr>
        <p:spPr>
          <a:xfrm>
            <a:off x="1667510" y="2666365"/>
            <a:ext cx="7994650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两个数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相加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,交换加数的位置,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不变。</a:t>
            </a:r>
          </a:p>
        </p:txBody>
      </p:sp>
      <p:sp>
        <p:nvSpPr>
          <p:cNvPr id="24" name="TextBox 14"/>
          <p:cNvSpPr txBox="1"/>
          <p:nvPr/>
        </p:nvSpPr>
        <p:spPr>
          <a:xfrm>
            <a:off x="1667510" y="4785360"/>
            <a:ext cx="7994650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两个数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相乘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,交换因数的位置,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6" grpId="1"/>
      <p:bldP spid="61" grpId="0"/>
      <p:bldP spid="61" grpId="1"/>
      <p:bldP spid="50" grpId="0" bldLvl="0" animBg="1"/>
      <p:bldP spid="50" grpId="1" animBg="1"/>
      <p:bldP spid="24" grpId="0" bldLvl="0" animBg="1"/>
      <p:bldP spid="2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47" name="TextBox 16"/>
          <p:cNvSpPr txBox="1">
            <a:spLocks noChangeArrowheads="1"/>
          </p:cNvSpPr>
          <p:nvPr/>
        </p:nvSpPr>
        <p:spPr bwMode="auto">
          <a:xfrm>
            <a:off x="1706880" y="1617345"/>
            <a:ext cx="66751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加法结合律：</a:t>
            </a: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1706880" y="4110990"/>
            <a:ext cx="66014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乘法结合律：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1706880" y="2894965"/>
            <a:ext cx="10109835" cy="52197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三个数相加,先把前两个数相加,或者先把后两个数相加,和不变。</a:t>
            </a:r>
          </a:p>
        </p:txBody>
      </p:sp>
      <p:sp>
        <p:nvSpPr>
          <p:cNvPr id="5" name="TextBox 14"/>
          <p:cNvSpPr txBox="1"/>
          <p:nvPr/>
        </p:nvSpPr>
        <p:spPr>
          <a:xfrm>
            <a:off x="1706880" y="5388610"/>
            <a:ext cx="10109835" cy="52197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三个数相乘,先把前两个数相乘,或者先把后两个数相乘,积不变。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62" grpId="0"/>
      <p:bldP spid="62" grpId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66" name="TextBox 28"/>
          <p:cNvSpPr txBox="1">
            <a:spLocks noChangeArrowheads="1"/>
          </p:cNvSpPr>
          <p:nvPr/>
        </p:nvSpPr>
        <p:spPr bwMode="auto">
          <a:xfrm>
            <a:off x="4218683" y="1663923"/>
            <a:ext cx="487966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</a:p>
        </p:txBody>
      </p:sp>
      <p:sp>
        <p:nvSpPr>
          <p:cNvPr id="4" name="TextBox 28"/>
          <p:cNvSpPr txBox="1">
            <a:spLocks noChangeArrowheads="1"/>
          </p:cNvSpPr>
          <p:nvPr/>
        </p:nvSpPr>
        <p:spPr bwMode="auto">
          <a:xfrm>
            <a:off x="1886328" y="1663923"/>
            <a:ext cx="487966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乘法分配律：</a:t>
            </a:r>
            <a:endParaRPr lang="en-US" altLang="zh-CN" sz="3200" b="0" i="1" dirty="0" err="1" smtClean="0">
              <a:solidFill>
                <a:srgbClr val="0000FF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640205" y="3052445"/>
            <a:ext cx="9336405" cy="251650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乘法结合律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只有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乘法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一种运算,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乘法分配律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加法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乘法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两种运算;乘法结合律只能改变运算顺序,乘法分配律改变运算顺序后是求两积之和。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6" grpId="1"/>
      <p:bldP spid="4" grpId="0"/>
      <p:bldP spid="4" grpId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722919" y="1504937"/>
            <a:ext cx="91085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我们还学习过哪些运算的定律?</a:t>
            </a:r>
          </a:p>
        </p:txBody>
      </p:sp>
      <p:sp>
        <p:nvSpPr>
          <p:cNvPr id="7" name="TextBox 39"/>
          <p:cNvSpPr txBox="1">
            <a:spLocks noChangeArrowheads="1"/>
          </p:cNvSpPr>
          <p:nvPr/>
        </p:nvSpPr>
        <p:spPr bwMode="auto">
          <a:xfrm>
            <a:off x="2056765" y="2948940"/>
            <a:ext cx="6553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减法的运算性质：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70" name="TextBox 57"/>
          <p:cNvSpPr txBox="1">
            <a:spLocks noChangeArrowheads="1"/>
          </p:cNvSpPr>
          <p:nvPr/>
        </p:nvSpPr>
        <p:spPr bwMode="auto">
          <a:xfrm>
            <a:off x="2056765" y="4392930"/>
            <a:ext cx="65639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除法的运算性质：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70" grpId="0"/>
      <p:bldP spid="7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443865" y="1432560"/>
            <a:ext cx="54305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加法交换律：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443865" y="2390140"/>
            <a:ext cx="54305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举例</a:t>
            </a:r>
            <a:r>
              <a:rPr lang="zh-CN" sz="3200" b="0">
                <a:solidFill>
                  <a:srgbClr val="0070C0"/>
                </a:solidFill>
                <a:ea typeface="微软雅黑" panose="020B0503020204020204" pitchFamily="34" charset="-122"/>
              </a:rPr>
              <a:t>：</a:t>
            </a: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34+89+66=34+66+89</a:t>
            </a:r>
          </a:p>
        </p:txBody>
      </p:sp>
      <p:sp>
        <p:nvSpPr>
          <p:cNvPr id="47" name="TextBox 16"/>
          <p:cNvSpPr txBox="1">
            <a:spLocks noChangeArrowheads="1"/>
          </p:cNvSpPr>
          <p:nvPr/>
        </p:nvSpPr>
        <p:spPr bwMode="auto">
          <a:xfrm>
            <a:off x="5419090" y="1432560"/>
            <a:ext cx="66751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加法结合律：</a:t>
            </a: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5825490" y="2368550"/>
            <a:ext cx="62401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举例</a:t>
            </a:r>
            <a:r>
              <a:rPr lang="zh-CN" sz="3200" b="0">
                <a:solidFill>
                  <a:srgbClr val="0070C0"/>
                </a:solidFill>
                <a:ea typeface="微软雅黑" panose="020B0503020204020204" pitchFamily="34" charset="-122"/>
              </a:rPr>
              <a:t>：</a:t>
            </a: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88+104+96=88+(104+96)</a:t>
            </a: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443865" y="3304540"/>
            <a:ext cx="22802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FF0000"/>
                </a:solidFill>
                <a:ea typeface="微软雅黑" panose="020B0503020204020204" pitchFamily="34" charset="-122"/>
              </a:rPr>
              <a:t>算式特点:</a:t>
            </a: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2560320" y="3312795"/>
            <a:ext cx="86677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①只有加法、减法。</a:t>
            </a: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2560320" y="4257040"/>
            <a:ext cx="86677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②注意减法时要将前面的“-”号一起交换。</a:t>
            </a: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2560320" y="5201285"/>
            <a:ext cx="9631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③在简便计算时,一般将加法交换律和加法结合律同时运用。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6" grpId="1"/>
      <p:bldP spid="4" grpId="0"/>
      <p:bldP spid="4" grpId="1"/>
      <p:bldP spid="47" grpId="0"/>
      <p:bldP spid="47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61" name="TextBox 22"/>
          <p:cNvSpPr txBox="1">
            <a:spLocks noChangeArrowheads="1"/>
          </p:cNvSpPr>
          <p:nvPr/>
        </p:nvSpPr>
        <p:spPr bwMode="auto">
          <a:xfrm>
            <a:off x="631825" y="1415415"/>
            <a:ext cx="4699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乘法交换律：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443865" y="2390140"/>
            <a:ext cx="54305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举例</a:t>
            </a:r>
            <a:r>
              <a:rPr lang="zh-CN" sz="3200" b="0">
                <a:solidFill>
                  <a:srgbClr val="0070C0"/>
                </a:solidFill>
                <a:ea typeface="微软雅黑" panose="020B0503020204020204" pitchFamily="34" charset="-122"/>
              </a:rPr>
              <a:t>：</a:t>
            </a: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4×58×25=4×25×58</a:t>
            </a: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5440045" y="1415415"/>
            <a:ext cx="66014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乘法结合律：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5674360" y="2390140"/>
            <a:ext cx="61099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举例</a:t>
            </a:r>
            <a:r>
              <a:rPr lang="zh-CN" sz="3200" b="0">
                <a:solidFill>
                  <a:srgbClr val="0070C0"/>
                </a:solidFill>
                <a:ea typeface="微软雅黑" panose="020B0503020204020204" pitchFamily="34" charset="-122"/>
              </a:rPr>
              <a:t>：</a:t>
            </a: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125×67×8=67×(125×8)</a:t>
            </a: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443865" y="3304540"/>
            <a:ext cx="22802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FF0000"/>
                </a:solidFill>
                <a:ea typeface="微软雅黑" panose="020B0503020204020204" pitchFamily="34" charset="-122"/>
              </a:rPr>
              <a:t>算式特点:</a:t>
            </a: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2560320" y="3312795"/>
            <a:ext cx="86677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①只有乘法。</a:t>
            </a: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2560320" y="4257040"/>
            <a:ext cx="9631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②在简便计算时,一般将乘法交换律和乘法结合律同时运用。</a:t>
            </a: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2560320" y="5201285"/>
            <a:ext cx="93529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③注意找好朋友:2×5=10;4×25=100;8×125=1000。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1" grpId="1"/>
      <p:bldP spid="4" grpId="0"/>
      <p:bldP spid="4" grpId="1"/>
      <p:bldP spid="62" grpId="0"/>
      <p:bldP spid="6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66" name="TextBox 28"/>
          <p:cNvSpPr txBox="1">
            <a:spLocks noChangeArrowheads="1"/>
          </p:cNvSpPr>
          <p:nvPr/>
        </p:nvSpPr>
        <p:spPr bwMode="auto">
          <a:xfrm>
            <a:off x="86995" y="1338580"/>
            <a:ext cx="76098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乘法分配律：</a:t>
            </a: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zh-CN" altLang="en-US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b="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0000FF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86995" y="2336800"/>
            <a:ext cx="70269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举例</a:t>
            </a:r>
            <a:r>
              <a:rPr lang="zh-CN" sz="3200" b="0">
                <a:solidFill>
                  <a:srgbClr val="0070C0"/>
                </a:solidFill>
                <a:ea typeface="微软雅黑" panose="020B0503020204020204" pitchFamily="34" charset="-122"/>
              </a:rPr>
              <a:t>：</a:t>
            </a: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25×(200+4)=25×200+25×4</a:t>
            </a: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6570345" y="2336800"/>
            <a:ext cx="70269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00B050"/>
                </a:solidFill>
                <a:ea typeface="微软雅黑" panose="020B0503020204020204" pitchFamily="34" charset="-122"/>
              </a:rPr>
              <a:t>265×105-265×5=265×(105-5)</a:t>
            </a: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443865" y="3304540"/>
            <a:ext cx="22802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FF0000"/>
                </a:solidFill>
                <a:ea typeface="微软雅黑" panose="020B0503020204020204" pitchFamily="34" charset="-122"/>
              </a:rPr>
              <a:t>算式特点:</a:t>
            </a: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2560320" y="3312795"/>
            <a:ext cx="86677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①有乘法和加法;或者有乘法和减法。</a:t>
            </a: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2560320" y="4257040"/>
            <a:ext cx="9631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②拆的时候,是将括号外面的数分给括号里面的两个数。</a:t>
            </a: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2560320" y="5201285"/>
            <a:ext cx="93529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28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③合的时候,是提取相同的因数,将不同的因数相加或相减。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6" grpId="1"/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7" name="TextBox 39"/>
          <p:cNvSpPr txBox="1">
            <a:spLocks noChangeArrowheads="1"/>
          </p:cNvSpPr>
          <p:nvPr/>
        </p:nvSpPr>
        <p:spPr bwMode="auto">
          <a:xfrm>
            <a:off x="1463675" y="1449070"/>
            <a:ext cx="6553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减法的运算性质：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1463675" y="2473960"/>
            <a:ext cx="10109835" cy="52197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连减的性质:一个数连续减去两个数,可以减去这两个数的和。</a:t>
            </a: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1463675" y="3437255"/>
            <a:ext cx="70269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举例</a:t>
            </a:r>
            <a:r>
              <a:rPr lang="zh-CN" sz="3200" b="0">
                <a:solidFill>
                  <a:srgbClr val="0070C0"/>
                </a:solidFill>
                <a:ea typeface="微软雅黑" panose="020B0503020204020204" pitchFamily="34" charset="-122"/>
              </a:rPr>
              <a:t>：</a:t>
            </a: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128-57-43=128-(57+43)</a:t>
            </a: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1463675" y="4462145"/>
            <a:ext cx="37693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FF0000"/>
                </a:solidFill>
                <a:ea typeface="微软雅黑" panose="020B0503020204020204" pitchFamily="34" charset="-122"/>
              </a:rPr>
              <a:t>记忆:减变,加不变</a:t>
            </a:r>
            <a:r>
              <a:rPr lang="zh-CN" sz="3200" b="0">
                <a:solidFill>
                  <a:srgbClr val="FF0000"/>
                </a:solidFill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 bldLvl="0" animBg="1"/>
      <p:bldP spid="4" grpId="1" animBg="1"/>
      <p:bldP spid="5" grpId="0"/>
      <p:bldP spid="5" grpId="1"/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70" name="TextBox 57"/>
          <p:cNvSpPr txBox="1">
            <a:spLocks noChangeArrowheads="1"/>
          </p:cNvSpPr>
          <p:nvPr/>
        </p:nvSpPr>
        <p:spPr bwMode="auto">
          <a:xfrm>
            <a:off x="1527810" y="1630680"/>
            <a:ext cx="65639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除法的运算性质：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b</a:t>
            </a:r>
            <a:r>
              <a:rPr lang="en-US" altLang="zh-CN" sz="3200" b="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="0" i="1" dirty="0" err="1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c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1527810" y="2706370"/>
            <a:ext cx="10109835" cy="52197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连除的性质:一个数连续除以两个数,可以除以这两个数的积。</a:t>
            </a: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1527810" y="3720465"/>
            <a:ext cx="70269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举例</a:t>
            </a:r>
            <a:r>
              <a:rPr lang="zh-CN" sz="3200" b="0">
                <a:solidFill>
                  <a:srgbClr val="0070C0"/>
                </a:solidFill>
                <a:ea typeface="微软雅黑" panose="020B0503020204020204" pitchFamily="34" charset="-122"/>
              </a:rPr>
              <a:t>：</a:t>
            </a:r>
            <a:r>
              <a:rPr sz="3200" b="0">
                <a:solidFill>
                  <a:srgbClr val="0070C0"/>
                </a:solidFill>
                <a:ea typeface="微软雅黑" panose="020B0503020204020204" pitchFamily="34" charset="-122"/>
              </a:rPr>
              <a:t>2000÷125÷8=2000÷(125×8)</a:t>
            </a: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1527810" y="4745355"/>
            <a:ext cx="37693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FF0000"/>
                </a:solidFill>
                <a:ea typeface="微软雅黑" panose="020B0503020204020204" pitchFamily="34" charset="-122"/>
              </a:rPr>
              <a:t>记忆:除变,乘不变。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0" grpId="1"/>
      <p:bldP spid="4" grpId="0" bldLvl="0" animBg="1"/>
      <p:bldP spid="4" grpId="1" animBg="1"/>
      <p:bldP spid="5" grpId="0"/>
      <p:bldP spid="5" grpId="1"/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5" name="lt3.jpg" descr="id:2147511994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91820" y="1521460"/>
            <a:ext cx="1260475" cy="631825"/>
          </a:xfrm>
          <a:prstGeom prst="rect">
            <a:avLst/>
          </a:prstGeom>
        </p:spPr>
      </p:pic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1967230" y="1521460"/>
            <a:ext cx="988513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两个数相乘,可以将其中一个数进行拆分,再简便计算。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1259840" y="2487930"/>
            <a:ext cx="9672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72×125　　　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23×99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2351405" y="3071495"/>
            <a:ext cx="39566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=(9×8)×125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=9×(8×125)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=9×1000	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=9000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7388860" y="3071495"/>
            <a:ext cx="39566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=23×(100-1)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=23×100-23×1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=2300-23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=2277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072765" y="369570"/>
            <a:ext cx="727011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四则运算的意义和各部分之间的关系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575425" y="1507490"/>
            <a:ext cx="4266565" cy="583565"/>
            <a:chOff x="903117" y="2896486"/>
            <a:chExt cx="3973744" cy="583565"/>
          </a:xfrm>
        </p:grpSpPr>
        <p:sp>
          <p:nvSpPr>
            <p:cNvPr id="28" name="圆角矩形 27"/>
            <p:cNvSpPr/>
            <p:nvPr/>
          </p:nvSpPr>
          <p:spPr>
            <a:xfrm>
              <a:off x="903117" y="2900296"/>
              <a:ext cx="3755510" cy="579755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en-US" sz="3200" kern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36014" y="2896486"/>
              <a:ext cx="3940847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3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减法是加法的</a:t>
              </a:r>
              <a:r>
                <a:rPr lang="zh-CN" altLang="en-US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逆运算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2185670" y="1522730"/>
            <a:ext cx="39731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加、减法之间的关系</a:t>
            </a:r>
          </a:p>
        </p:txBody>
      </p:sp>
      <p:sp>
        <p:nvSpPr>
          <p:cNvPr id="31" name="矩形 30"/>
          <p:cNvSpPr/>
          <p:nvPr/>
        </p:nvSpPr>
        <p:spPr>
          <a:xfrm>
            <a:off x="2185670" y="2825750"/>
            <a:ext cx="43313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加法各部分之间的关系</a:t>
            </a:r>
          </a:p>
        </p:txBody>
      </p:sp>
      <p:sp>
        <p:nvSpPr>
          <p:cNvPr id="32" name="矩形 31"/>
          <p:cNvSpPr/>
          <p:nvPr/>
        </p:nvSpPr>
        <p:spPr>
          <a:xfrm>
            <a:off x="2225040" y="5304790"/>
            <a:ext cx="43097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减法各部分之间的关系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511866" y="1593508"/>
            <a:ext cx="444482" cy="465515"/>
            <a:chOff x="437960" y="4642891"/>
            <a:chExt cx="1206965" cy="1208359"/>
          </a:xfrm>
        </p:grpSpPr>
        <p:sp>
          <p:nvSpPr>
            <p:cNvPr id="34" name="MH_SubTitle_2"/>
            <p:cNvSpPr/>
            <p:nvPr/>
          </p:nvSpPr>
          <p:spPr bwMode="auto">
            <a:xfrm>
              <a:off x="437960" y="4642891"/>
              <a:ext cx="1206965" cy="1208359"/>
            </a:xfrm>
            <a:custGeom>
              <a:avLst/>
              <a:gdLst>
                <a:gd name="T0" fmla="*/ 101 w 569"/>
                <a:gd name="T1" fmla="*/ 468 h 569"/>
                <a:gd name="T2" fmla="*/ 468 w 569"/>
                <a:gd name="T3" fmla="*/ 468 h 569"/>
                <a:gd name="T4" fmla="*/ 468 w 569"/>
                <a:gd name="T5" fmla="*/ 101 h 569"/>
                <a:gd name="T6" fmla="*/ 101 w 569"/>
                <a:gd name="T7" fmla="*/ 101 h 569"/>
                <a:gd name="T8" fmla="*/ 101 w 569"/>
                <a:gd name="T9" fmla="*/ 46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569">
                  <a:moveTo>
                    <a:pt x="101" y="468"/>
                  </a:moveTo>
                  <a:cubicBezTo>
                    <a:pt x="202" y="569"/>
                    <a:pt x="366" y="569"/>
                    <a:pt x="468" y="468"/>
                  </a:cubicBezTo>
                  <a:cubicBezTo>
                    <a:pt x="569" y="366"/>
                    <a:pt x="569" y="202"/>
                    <a:pt x="468" y="101"/>
                  </a:cubicBezTo>
                  <a:cubicBezTo>
                    <a:pt x="366" y="0"/>
                    <a:pt x="202" y="0"/>
                    <a:pt x="101" y="101"/>
                  </a:cubicBezTo>
                  <a:cubicBezTo>
                    <a:pt x="0" y="202"/>
                    <a:pt x="0" y="366"/>
                    <a:pt x="101" y="468"/>
                  </a:cubicBezTo>
                  <a:close/>
                </a:path>
              </a:pathLst>
            </a:custGeom>
            <a:solidFill>
              <a:srgbClr val="A4BE35"/>
            </a:solidFill>
            <a:ln>
              <a:noFill/>
            </a:ln>
            <a:effectLst>
              <a:outerShdw blurRad="101600" sx="104000" sy="104000" algn="ctr" rotWithShape="0">
                <a:prstClr val="black">
                  <a:alpha val="34000"/>
                </a:prstClr>
              </a:outerShdw>
            </a:effectLst>
          </p:spPr>
          <p:txBody>
            <a:bodyPr lIns="432000" tIns="576000" rIns="432000" bIns="0">
              <a:no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Other_3"/>
            <p:cNvSpPr/>
            <p:nvPr/>
          </p:nvSpPr>
          <p:spPr bwMode="auto">
            <a:xfrm>
              <a:off x="550577" y="4726295"/>
              <a:ext cx="1056702" cy="901956"/>
            </a:xfrm>
            <a:custGeom>
              <a:avLst/>
              <a:gdLst>
                <a:gd name="T0" fmla="*/ 414 w 414"/>
                <a:gd name="T1" fmla="*/ 207 h 322"/>
                <a:gd name="T2" fmla="*/ 207 w 414"/>
                <a:gd name="T3" fmla="*/ 0 h 322"/>
                <a:gd name="T4" fmla="*/ 0 w 414"/>
                <a:gd name="T5" fmla="*/ 207 h 322"/>
                <a:gd name="T6" fmla="*/ 414 w 414"/>
                <a:gd name="T7" fmla="*/ 20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22">
                  <a:moveTo>
                    <a:pt x="414" y="207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15" y="322"/>
                    <a:pt x="300" y="322"/>
                    <a:pt x="414" y="207"/>
                  </a:cubicBezTo>
                  <a:close/>
                </a:path>
              </a:pathLst>
            </a:custGeom>
            <a:solidFill>
              <a:srgbClr val="A7C135"/>
            </a:solidFill>
            <a:ln>
              <a:noFill/>
            </a:ln>
            <a:effectLst>
              <a:outerShdw blurRad="215900" sx="106000" sy="106000" algn="ctr" rotWithShape="0">
                <a:prstClr val="black">
                  <a:alpha val="32000"/>
                </a:prstClr>
              </a:outerShdw>
            </a:effectLst>
          </p:spPr>
          <p:txBody>
            <a:bodyPr anchor="ctr" anchorCtr="1"/>
            <a:lstStyle/>
            <a:p>
              <a:pPr algn="ctr">
                <a:defRPr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11985" y="2891750"/>
            <a:ext cx="444482" cy="465515"/>
            <a:chOff x="437960" y="4642891"/>
            <a:chExt cx="1206965" cy="1208359"/>
          </a:xfrm>
        </p:grpSpPr>
        <p:sp>
          <p:nvSpPr>
            <p:cNvPr id="37" name="MH_SubTitle_2"/>
            <p:cNvSpPr/>
            <p:nvPr/>
          </p:nvSpPr>
          <p:spPr bwMode="auto">
            <a:xfrm>
              <a:off x="437960" y="4642891"/>
              <a:ext cx="1206965" cy="1208359"/>
            </a:xfrm>
            <a:custGeom>
              <a:avLst/>
              <a:gdLst>
                <a:gd name="T0" fmla="*/ 101 w 569"/>
                <a:gd name="T1" fmla="*/ 468 h 569"/>
                <a:gd name="T2" fmla="*/ 468 w 569"/>
                <a:gd name="T3" fmla="*/ 468 h 569"/>
                <a:gd name="T4" fmla="*/ 468 w 569"/>
                <a:gd name="T5" fmla="*/ 101 h 569"/>
                <a:gd name="T6" fmla="*/ 101 w 569"/>
                <a:gd name="T7" fmla="*/ 101 h 569"/>
                <a:gd name="T8" fmla="*/ 101 w 569"/>
                <a:gd name="T9" fmla="*/ 46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569">
                  <a:moveTo>
                    <a:pt x="101" y="468"/>
                  </a:moveTo>
                  <a:cubicBezTo>
                    <a:pt x="202" y="569"/>
                    <a:pt x="366" y="569"/>
                    <a:pt x="468" y="468"/>
                  </a:cubicBezTo>
                  <a:cubicBezTo>
                    <a:pt x="569" y="366"/>
                    <a:pt x="569" y="202"/>
                    <a:pt x="468" y="101"/>
                  </a:cubicBezTo>
                  <a:cubicBezTo>
                    <a:pt x="366" y="0"/>
                    <a:pt x="202" y="0"/>
                    <a:pt x="101" y="101"/>
                  </a:cubicBezTo>
                  <a:cubicBezTo>
                    <a:pt x="0" y="202"/>
                    <a:pt x="0" y="366"/>
                    <a:pt x="101" y="468"/>
                  </a:cubicBezTo>
                  <a:close/>
                </a:path>
              </a:pathLst>
            </a:custGeom>
            <a:solidFill>
              <a:srgbClr val="A4BE35"/>
            </a:solidFill>
            <a:ln>
              <a:noFill/>
            </a:ln>
            <a:effectLst>
              <a:outerShdw blurRad="101600" sx="104000" sy="104000" algn="ctr" rotWithShape="0">
                <a:prstClr val="black">
                  <a:alpha val="34000"/>
                </a:prstClr>
              </a:outerShdw>
            </a:effectLst>
          </p:spPr>
          <p:txBody>
            <a:bodyPr lIns="432000" tIns="576000" rIns="432000" bIns="0">
              <a:no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MH_Other_3"/>
            <p:cNvSpPr/>
            <p:nvPr/>
          </p:nvSpPr>
          <p:spPr bwMode="auto">
            <a:xfrm>
              <a:off x="550577" y="4726295"/>
              <a:ext cx="1056702" cy="901956"/>
            </a:xfrm>
            <a:custGeom>
              <a:avLst/>
              <a:gdLst>
                <a:gd name="T0" fmla="*/ 414 w 414"/>
                <a:gd name="T1" fmla="*/ 207 h 322"/>
                <a:gd name="T2" fmla="*/ 207 w 414"/>
                <a:gd name="T3" fmla="*/ 0 h 322"/>
                <a:gd name="T4" fmla="*/ 0 w 414"/>
                <a:gd name="T5" fmla="*/ 207 h 322"/>
                <a:gd name="T6" fmla="*/ 414 w 414"/>
                <a:gd name="T7" fmla="*/ 20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22">
                  <a:moveTo>
                    <a:pt x="414" y="207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15" y="322"/>
                    <a:pt x="300" y="322"/>
                    <a:pt x="414" y="207"/>
                  </a:cubicBezTo>
                  <a:close/>
                </a:path>
              </a:pathLst>
            </a:custGeom>
            <a:solidFill>
              <a:srgbClr val="A7C135"/>
            </a:solidFill>
            <a:ln>
              <a:noFill/>
            </a:ln>
            <a:effectLst>
              <a:outerShdw blurRad="215900" sx="106000" sy="106000" algn="ctr" rotWithShape="0">
                <a:prstClr val="black">
                  <a:alpha val="32000"/>
                </a:prstClr>
              </a:outerShdw>
            </a:effectLst>
          </p:spPr>
          <p:txBody>
            <a:bodyPr anchor="ctr" anchorCtr="1"/>
            <a:lstStyle/>
            <a:p>
              <a:pPr algn="ctr">
                <a:defRPr/>
              </a:pPr>
              <a:r>
                <a:rPr lang="en-US" altLang="zh-CN" sz="320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en-US" altLang="zh-CN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551553" y="5363799"/>
            <a:ext cx="444482" cy="465515"/>
            <a:chOff x="437960" y="4642891"/>
            <a:chExt cx="1206965" cy="1208359"/>
          </a:xfrm>
        </p:grpSpPr>
        <p:sp>
          <p:nvSpPr>
            <p:cNvPr id="40" name="MH_SubTitle_2"/>
            <p:cNvSpPr/>
            <p:nvPr/>
          </p:nvSpPr>
          <p:spPr bwMode="auto">
            <a:xfrm>
              <a:off x="437960" y="4642891"/>
              <a:ext cx="1206965" cy="1208359"/>
            </a:xfrm>
            <a:custGeom>
              <a:avLst/>
              <a:gdLst>
                <a:gd name="T0" fmla="*/ 101 w 569"/>
                <a:gd name="T1" fmla="*/ 468 h 569"/>
                <a:gd name="T2" fmla="*/ 468 w 569"/>
                <a:gd name="T3" fmla="*/ 468 h 569"/>
                <a:gd name="T4" fmla="*/ 468 w 569"/>
                <a:gd name="T5" fmla="*/ 101 h 569"/>
                <a:gd name="T6" fmla="*/ 101 w 569"/>
                <a:gd name="T7" fmla="*/ 101 h 569"/>
                <a:gd name="T8" fmla="*/ 101 w 569"/>
                <a:gd name="T9" fmla="*/ 46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569">
                  <a:moveTo>
                    <a:pt x="101" y="468"/>
                  </a:moveTo>
                  <a:cubicBezTo>
                    <a:pt x="202" y="569"/>
                    <a:pt x="366" y="569"/>
                    <a:pt x="468" y="468"/>
                  </a:cubicBezTo>
                  <a:cubicBezTo>
                    <a:pt x="569" y="366"/>
                    <a:pt x="569" y="202"/>
                    <a:pt x="468" y="101"/>
                  </a:cubicBezTo>
                  <a:cubicBezTo>
                    <a:pt x="366" y="0"/>
                    <a:pt x="202" y="0"/>
                    <a:pt x="101" y="101"/>
                  </a:cubicBezTo>
                  <a:cubicBezTo>
                    <a:pt x="0" y="202"/>
                    <a:pt x="0" y="366"/>
                    <a:pt x="101" y="468"/>
                  </a:cubicBezTo>
                  <a:close/>
                </a:path>
              </a:pathLst>
            </a:custGeom>
            <a:solidFill>
              <a:srgbClr val="A4BE35"/>
            </a:solidFill>
            <a:ln>
              <a:noFill/>
            </a:ln>
            <a:effectLst>
              <a:outerShdw blurRad="101600" sx="104000" sy="104000" algn="ctr" rotWithShape="0">
                <a:prstClr val="black">
                  <a:alpha val="34000"/>
                </a:prstClr>
              </a:outerShdw>
            </a:effectLst>
          </p:spPr>
          <p:txBody>
            <a:bodyPr lIns="432000" tIns="576000" rIns="432000" bIns="0">
              <a:no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MH_Other_3"/>
            <p:cNvSpPr/>
            <p:nvPr/>
          </p:nvSpPr>
          <p:spPr bwMode="auto">
            <a:xfrm>
              <a:off x="550577" y="4726295"/>
              <a:ext cx="1056702" cy="901956"/>
            </a:xfrm>
            <a:custGeom>
              <a:avLst/>
              <a:gdLst>
                <a:gd name="T0" fmla="*/ 414 w 414"/>
                <a:gd name="T1" fmla="*/ 207 h 322"/>
                <a:gd name="T2" fmla="*/ 207 w 414"/>
                <a:gd name="T3" fmla="*/ 0 h 322"/>
                <a:gd name="T4" fmla="*/ 0 w 414"/>
                <a:gd name="T5" fmla="*/ 207 h 322"/>
                <a:gd name="T6" fmla="*/ 414 w 414"/>
                <a:gd name="T7" fmla="*/ 20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22">
                  <a:moveTo>
                    <a:pt x="414" y="207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15" y="322"/>
                    <a:pt x="300" y="322"/>
                    <a:pt x="414" y="207"/>
                  </a:cubicBezTo>
                  <a:close/>
                </a:path>
              </a:pathLst>
            </a:custGeom>
            <a:solidFill>
              <a:srgbClr val="A7C135"/>
            </a:solidFill>
            <a:ln>
              <a:noFill/>
            </a:ln>
            <a:effectLst>
              <a:outerShdw blurRad="215900" sx="106000" sy="106000" algn="ctr" rotWithShape="0">
                <a:prstClr val="black">
                  <a:alpha val="32000"/>
                </a:prstClr>
              </a:outerShdw>
            </a:effectLst>
          </p:spPr>
          <p:txBody>
            <a:bodyPr anchor="ctr" anchorCtr="1"/>
            <a:lstStyle/>
            <a:p>
              <a:pPr algn="ctr">
                <a:defRPr/>
              </a:pPr>
              <a:r>
                <a:rPr lang="en-US" altLang="zh-CN" sz="320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lang="en-US" altLang="zh-CN" sz="3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3" name="AutoShape 118"/>
          <p:cNvSpPr/>
          <p:nvPr/>
        </p:nvSpPr>
        <p:spPr bwMode="auto">
          <a:xfrm>
            <a:off x="6517005" y="2508885"/>
            <a:ext cx="245110" cy="1146175"/>
          </a:xfrm>
          <a:custGeom>
            <a:avLst/>
            <a:gdLst>
              <a:gd name="connsiteX0" fmla="*/ 86737 w 86737"/>
              <a:gd name="connsiteY0" fmla="*/ 896856 h 896856"/>
              <a:gd name="connsiteX1" fmla="*/ 43368 w 86737"/>
              <a:gd name="connsiteY1" fmla="*/ 845553 h 896856"/>
              <a:gd name="connsiteX2" fmla="*/ 43369 w 86737"/>
              <a:gd name="connsiteY2" fmla="*/ 745533 h 896856"/>
              <a:gd name="connsiteX3" fmla="*/ 0 w 86737"/>
              <a:gd name="connsiteY3" fmla="*/ 694230 h 896856"/>
              <a:gd name="connsiteX4" fmla="*/ 43369 w 86737"/>
              <a:gd name="connsiteY4" fmla="*/ 642927 h 896856"/>
              <a:gd name="connsiteX5" fmla="*/ 43369 w 86737"/>
              <a:gd name="connsiteY5" fmla="*/ 51303 h 896856"/>
              <a:gd name="connsiteX6" fmla="*/ 86738 w 86737"/>
              <a:gd name="connsiteY6" fmla="*/ 0 h 896856"/>
              <a:gd name="connsiteX7" fmla="*/ 86737 w 86737"/>
              <a:gd name="connsiteY7" fmla="*/ 896856 h 896856"/>
              <a:gd name="connsiteX0-1" fmla="*/ 86737 w 86737"/>
              <a:gd name="connsiteY0-2" fmla="*/ 896856 h 896856"/>
              <a:gd name="connsiteX1-3" fmla="*/ 43368 w 86737"/>
              <a:gd name="connsiteY1-4" fmla="*/ 845553 h 896856"/>
              <a:gd name="connsiteX2-5" fmla="*/ 43369 w 86737"/>
              <a:gd name="connsiteY2-6" fmla="*/ 745533 h 896856"/>
              <a:gd name="connsiteX3-7" fmla="*/ 0 w 86737"/>
              <a:gd name="connsiteY3-8" fmla="*/ 694230 h 896856"/>
              <a:gd name="connsiteX4-9" fmla="*/ 43369 w 86737"/>
              <a:gd name="connsiteY4-10" fmla="*/ 642927 h 896856"/>
              <a:gd name="connsiteX5-11" fmla="*/ 43369 w 86737"/>
              <a:gd name="connsiteY5-12" fmla="*/ 51303 h 896856"/>
              <a:gd name="connsiteX6-13" fmla="*/ 86738 w 86737"/>
              <a:gd name="connsiteY6-14" fmla="*/ 0 h 896856"/>
              <a:gd name="connsiteX0-15" fmla="*/ 86737 w 86738"/>
              <a:gd name="connsiteY0-16" fmla="*/ 896856 h 896856"/>
              <a:gd name="connsiteX1-17" fmla="*/ 43368 w 86738"/>
              <a:gd name="connsiteY1-18" fmla="*/ 845553 h 896856"/>
              <a:gd name="connsiteX2-19" fmla="*/ 43369 w 86738"/>
              <a:gd name="connsiteY2-20" fmla="*/ 745533 h 896856"/>
              <a:gd name="connsiteX3-21" fmla="*/ 0 w 86738"/>
              <a:gd name="connsiteY3-22" fmla="*/ 694230 h 896856"/>
              <a:gd name="connsiteX4-23" fmla="*/ 43369 w 86738"/>
              <a:gd name="connsiteY4-24" fmla="*/ 642927 h 896856"/>
              <a:gd name="connsiteX5-25" fmla="*/ 43369 w 86738"/>
              <a:gd name="connsiteY5-26" fmla="*/ 51303 h 896856"/>
              <a:gd name="connsiteX6-27" fmla="*/ 86738 w 86738"/>
              <a:gd name="connsiteY6-28" fmla="*/ 0 h 896856"/>
              <a:gd name="connsiteX7-29" fmla="*/ 86737 w 86738"/>
              <a:gd name="connsiteY7-30" fmla="*/ 896856 h 896856"/>
              <a:gd name="connsiteX0-31" fmla="*/ 86737 w 86738"/>
              <a:gd name="connsiteY0-32" fmla="*/ 896856 h 896856"/>
              <a:gd name="connsiteX1-33" fmla="*/ 43368 w 86738"/>
              <a:gd name="connsiteY1-34" fmla="*/ 845553 h 896856"/>
              <a:gd name="connsiteX2-35" fmla="*/ 43369 w 86738"/>
              <a:gd name="connsiteY2-36" fmla="*/ 745533 h 896856"/>
              <a:gd name="connsiteX3-37" fmla="*/ 0 w 86738"/>
              <a:gd name="connsiteY3-38" fmla="*/ 694230 h 896856"/>
              <a:gd name="connsiteX4-39" fmla="*/ 43369 w 86738"/>
              <a:gd name="connsiteY4-40" fmla="*/ 402295 h 896856"/>
              <a:gd name="connsiteX5-41" fmla="*/ 43369 w 86738"/>
              <a:gd name="connsiteY5-42" fmla="*/ 51303 h 896856"/>
              <a:gd name="connsiteX6-43" fmla="*/ 86738 w 86738"/>
              <a:gd name="connsiteY6-44" fmla="*/ 0 h 896856"/>
              <a:gd name="connsiteX0-45" fmla="*/ 86772 w 86773"/>
              <a:gd name="connsiteY0-46" fmla="*/ 896856 h 897878"/>
              <a:gd name="connsiteX1-47" fmla="*/ 43403 w 86773"/>
              <a:gd name="connsiteY1-48" fmla="*/ 845553 h 897878"/>
              <a:gd name="connsiteX2-49" fmla="*/ 43404 w 86773"/>
              <a:gd name="connsiteY2-50" fmla="*/ 745533 h 897878"/>
              <a:gd name="connsiteX3-51" fmla="*/ 35 w 86773"/>
              <a:gd name="connsiteY3-52" fmla="*/ 694230 h 897878"/>
              <a:gd name="connsiteX4-53" fmla="*/ 43404 w 86773"/>
              <a:gd name="connsiteY4-54" fmla="*/ 642927 h 897878"/>
              <a:gd name="connsiteX5-55" fmla="*/ 43404 w 86773"/>
              <a:gd name="connsiteY5-56" fmla="*/ 51303 h 897878"/>
              <a:gd name="connsiteX6-57" fmla="*/ 86773 w 86773"/>
              <a:gd name="connsiteY6-58" fmla="*/ 0 h 897878"/>
              <a:gd name="connsiteX7-59" fmla="*/ 86772 w 86773"/>
              <a:gd name="connsiteY7-60" fmla="*/ 896856 h 897878"/>
              <a:gd name="connsiteX0-61" fmla="*/ 86772 w 86773"/>
              <a:gd name="connsiteY0-62" fmla="*/ 896856 h 897878"/>
              <a:gd name="connsiteX1-63" fmla="*/ 43403 w 86773"/>
              <a:gd name="connsiteY1-64" fmla="*/ 845553 h 897878"/>
              <a:gd name="connsiteX2-65" fmla="*/ 35383 w 86773"/>
              <a:gd name="connsiteY2-66" fmla="*/ 512923 h 897878"/>
              <a:gd name="connsiteX3-67" fmla="*/ 35 w 86773"/>
              <a:gd name="connsiteY3-68" fmla="*/ 694230 h 897878"/>
              <a:gd name="connsiteX4-69" fmla="*/ 43404 w 86773"/>
              <a:gd name="connsiteY4-70" fmla="*/ 402295 h 897878"/>
              <a:gd name="connsiteX5-71" fmla="*/ 43404 w 86773"/>
              <a:gd name="connsiteY5-72" fmla="*/ 51303 h 897878"/>
              <a:gd name="connsiteX6-73" fmla="*/ 86773 w 86773"/>
              <a:gd name="connsiteY6-74" fmla="*/ 0 h 897878"/>
              <a:gd name="connsiteX0-75" fmla="*/ 94794 w 94795"/>
              <a:gd name="connsiteY0-76" fmla="*/ 896856 h 897878"/>
              <a:gd name="connsiteX1-77" fmla="*/ 51425 w 94795"/>
              <a:gd name="connsiteY1-78" fmla="*/ 845553 h 897878"/>
              <a:gd name="connsiteX2-79" fmla="*/ 51426 w 94795"/>
              <a:gd name="connsiteY2-80" fmla="*/ 745533 h 897878"/>
              <a:gd name="connsiteX3-81" fmla="*/ 8057 w 94795"/>
              <a:gd name="connsiteY3-82" fmla="*/ 694230 h 897878"/>
              <a:gd name="connsiteX4-83" fmla="*/ 51426 w 94795"/>
              <a:gd name="connsiteY4-84" fmla="*/ 642927 h 897878"/>
              <a:gd name="connsiteX5-85" fmla="*/ 51426 w 94795"/>
              <a:gd name="connsiteY5-86" fmla="*/ 51303 h 897878"/>
              <a:gd name="connsiteX6-87" fmla="*/ 94795 w 94795"/>
              <a:gd name="connsiteY6-88" fmla="*/ 0 h 897878"/>
              <a:gd name="connsiteX7-89" fmla="*/ 94794 w 94795"/>
              <a:gd name="connsiteY7-90" fmla="*/ 896856 h 897878"/>
              <a:gd name="connsiteX0-91" fmla="*/ 94794 w 94795"/>
              <a:gd name="connsiteY0-92" fmla="*/ 896856 h 897878"/>
              <a:gd name="connsiteX1-93" fmla="*/ 51425 w 94795"/>
              <a:gd name="connsiteY1-94" fmla="*/ 845553 h 897878"/>
              <a:gd name="connsiteX2-95" fmla="*/ 43405 w 94795"/>
              <a:gd name="connsiteY2-96" fmla="*/ 512923 h 897878"/>
              <a:gd name="connsiteX3-97" fmla="*/ 36 w 94795"/>
              <a:gd name="connsiteY3-98" fmla="*/ 469641 h 897878"/>
              <a:gd name="connsiteX4-99" fmla="*/ 51426 w 94795"/>
              <a:gd name="connsiteY4-100" fmla="*/ 402295 h 897878"/>
              <a:gd name="connsiteX5-101" fmla="*/ 51426 w 94795"/>
              <a:gd name="connsiteY5-102" fmla="*/ 51303 h 897878"/>
              <a:gd name="connsiteX6-103" fmla="*/ 94795 w 94795"/>
              <a:gd name="connsiteY6-104" fmla="*/ 0 h 89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4795" h="897878" stroke="0" extrusionOk="0">
                <a:moveTo>
                  <a:pt x="94794" y="896856"/>
                </a:moveTo>
                <a:cubicBezTo>
                  <a:pt x="70842" y="896856"/>
                  <a:pt x="51425" y="873887"/>
                  <a:pt x="51425" y="845553"/>
                </a:cubicBezTo>
                <a:cubicBezTo>
                  <a:pt x="51425" y="812213"/>
                  <a:pt x="51426" y="778873"/>
                  <a:pt x="51426" y="745533"/>
                </a:cubicBezTo>
                <a:cubicBezTo>
                  <a:pt x="51426" y="717199"/>
                  <a:pt x="32009" y="694230"/>
                  <a:pt x="8057" y="694230"/>
                </a:cubicBezTo>
                <a:cubicBezTo>
                  <a:pt x="32009" y="694230"/>
                  <a:pt x="51426" y="671261"/>
                  <a:pt x="51426" y="642927"/>
                </a:cubicBezTo>
                <a:lnTo>
                  <a:pt x="51426" y="51303"/>
                </a:lnTo>
                <a:cubicBezTo>
                  <a:pt x="51426" y="22969"/>
                  <a:pt x="70843" y="0"/>
                  <a:pt x="94795" y="0"/>
                </a:cubicBezTo>
                <a:cubicBezTo>
                  <a:pt x="94795" y="298952"/>
                  <a:pt x="94794" y="597904"/>
                  <a:pt x="94794" y="896856"/>
                </a:cubicBezTo>
                <a:close/>
              </a:path>
              <a:path w="94795" h="897878" fill="none">
                <a:moveTo>
                  <a:pt x="94794" y="896856"/>
                </a:moveTo>
                <a:cubicBezTo>
                  <a:pt x="70842" y="896856"/>
                  <a:pt x="59990" y="909542"/>
                  <a:pt x="51425" y="845553"/>
                </a:cubicBezTo>
                <a:cubicBezTo>
                  <a:pt x="42860" y="781564"/>
                  <a:pt x="51970" y="575575"/>
                  <a:pt x="43405" y="512923"/>
                </a:cubicBezTo>
                <a:cubicBezTo>
                  <a:pt x="34840" y="450271"/>
                  <a:pt x="-1301" y="488079"/>
                  <a:pt x="36" y="469641"/>
                </a:cubicBezTo>
                <a:cubicBezTo>
                  <a:pt x="1373" y="451203"/>
                  <a:pt x="51426" y="430629"/>
                  <a:pt x="51426" y="402295"/>
                </a:cubicBezTo>
                <a:lnTo>
                  <a:pt x="51426" y="51303"/>
                </a:lnTo>
                <a:cubicBezTo>
                  <a:pt x="51426" y="22969"/>
                  <a:pt x="70843" y="0"/>
                  <a:pt x="94795" y="0"/>
                </a:cubicBezTo>
              </a:path>
            </a:pathLst>
          </a:custGeom>
          <a:noFill/>
          <a:ln w="19050">
            <a:solidFill>
              <a:srgbClr val="00B050"/>
            </a:solidFill>
            <a:round/>
          </a:ln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880646" y="2225705"/>
            <a:ext cx="3961130" cy="600075"/>
            <a:chOff x="4355398" y="2016501"/>
            <a:chExt cx="3646832" cy="600075"/>
          </a:xfrm>
        </p:grpSpPr>
        <p:sp>
          <p:nvSpPr>
            <p:cNvPr id="45" name="Text Box 130"/>
            <p:cNvSpPr txBox="1">
              <a:spLocks noChangeArrowheads="1"/>
            </p:cNvSpPr>
            <p:nvPr/>
          </p:nvSpPr>
          <p:spPr bwMode="auto">
            <a:xfrm>
              <a:off x="4355398" y="2033011"/>
              <a:ext cx="3646832" cy="58356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zh-CN" altLang="en-US" sz="32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835954" y="2016501"/>
              <a:ext cx="2690401" cy="5835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914400">
                <a:defRPr/>
              </a:pPr>
              <a:r>
                <a:rPr lang="zh-CN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和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</a:t>
              </a:r>
              <a:r>
                <a:rPr lang="zh-CN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加数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+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加数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880919" y="3329409"/>
            <a:ext cx="4114800" cy="595630"/>
            <a:chOff x="4106473" y="2685638"/>
            <a:chExt cx="4114800" cy="595630"/>
          </a:xfrm>
        </p:grpSpPr>
        <p:sp>
          <p:nvSpPr>
            <p:cNvPr id="48" name="Text Box 130"/>
            <p:cNvSpPr txBox="1">
              <a:spLocks noChangeArrowheads="1"/>
            </p:cNvSpPr>
            <p:nvPr/>
          </p:nvSpPr>
          <p:spPr bwMode="auto">
            <a:xfrm>
              <a:off x="4142033" y="2697703"/>
              <a:ext cx="3924935" cy="58356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zh-CN" altLang="en-US" sz="32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106473" y="2685638"/>
              <a:ext cx="411480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defRPr/>
              </a:pP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加数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</a:t>
              </a:r>
              <a:r>
                <a:rPr lang="zh-CN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和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-</a:t>
              </a:r>
              <a:r>
                <a:rPr lang="zh-CN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另一个加数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916206" y="4440297"/>
            <a:ext cx="3924300" cy="583565"/>
            <a:chOff x="4283968" y="3427337"/>
            <a:chExt cx="3551591" cy="583565"/>
          </a:xfrm>
        </p:grpSpPr>
        <p:sp>
          <p:nvSpPr>
            <p:cNvPr id="51" name="Text Box 130"/>
            <p:cNvSpPr txBox="1">
              <a:spLocks noChangeArrowheads="1"/>
            </p:cNvSpPr>
            <p:nvPr/>
          </p:nvSpPr>
          <p:spPr bwMode="auto">
            <a:xfrm>
              <a:off x="4283968" y="3427337"/>
              <a:ext cx="3551591" cy="5835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zh-CN" altLang="en-US" sz="32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470168" y="3427337"/>
              <a:ext cx="3365391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defRPr/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差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被减数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-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减数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906046" y="5175111"/>
            <a:ext cx="3935730" cy="605790"/>
            <a:chOff x="4298979" y="3919756"/>
            <a:chExt cx="3370824" cy="605790"/>
          </a:xfrm>
        </p:grpSpPr>
        <p:sp>
          <p:nvSpPr>
            <p:cNvPr id="57" name="Text Box 130"/>
            <p:cNvSpPr txBox="1">
              <a:spLocks noChangeArrowheads="1"/>
            </p:cNvSpPr>
            <p:nvPr/>
          </p:nvSpPr>
          <p:spPr bwMode="auto">
            <a:xfrm>
              <a:off x="4298979" y="3941981"/>
              <a:ext cx="3370280" cy="5835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zh-CN" altLang="en-US" sz="32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309313" y="3919756"/>
              <a:ext cx="3360490" cy="5835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减数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被减数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-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差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918111" y="5954375"/>
            <a:ext cx="3923030" cy="611505"/>
            <a:chOff x="4298978" y="4335139"/>
            <a:chExt cx="3703949" cy="611505"/>
          </a:xfrm>
        </p:grpSpPr>
        <p:sp>
          <p:nvSpPr>
            <p:cNvPr id="60" name="Text Box 130"/>
            <p:cNvSpPr txBox="1">
              <a:spLocks noChangeArrowheads="1"/>
            </p:cNvSpPr>
            <p:nvPr/>
          </p:nvSpPr>
          <p:spPr bwMode="auto">
            <a:xfrm>
              <a:off x="4298978" y="4363079"/>
              <a:ext cx="3703949" cy="5835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endParaRPr lang="zh-CN" altLang="en-US" sz="32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536188" y="4335139"/>
              <a:ext cx="3044457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被减数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=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减数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+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差</a:t>
              </a:r>
            </a:p>
          </p:txBody>
        </p:sp>
      </p:grpSp>
      <p:sp>
        <p:nvSpPr>
          <p:cNvPr id="62" name="AutoShape 118"/>
          <p:cNvSpPr/>
          <p:nvPr/>
        </p:nvSpPr>
        <p:spPr bwMode="auto">
          <a:xfrm>
            <a:off x="6575425" y="4626610"/>
            <a:ext cx="194945" cy="1911350"/>
          </a:xfrm>
          <a:prstGeom prst="leftBrace">
            <a:avLst>
              <a:gd name="adj1" fmla="val 59148"/>
              <a:gd name="adj2" fmla="val 50000"/>
            </a:avLst>
          </a:prstGeom>
          <a:noFill/>
          <a:ln w="19050">
            <a:solidFill>
              <a:srgbClr val="00B050"/>
            </a:solidFill>
            <a:round/>
          </a:ln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43" grpId="0" bldLvl="0" animBg="1"/>
      <p:bldP spid="6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722630" y="1629410"/>
            <a:ext cx="9672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计算下面各题,怎样简单就怎样算?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1259840" y="2487930"/>
            <a:ext cx="9672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46+28+54+72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545-167-133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2351405" y="3071495"/>
            <a:ext cx="50374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46+54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28+72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=100+100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=200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7388860" y="3071495"/>
            <a:ext cx="39566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=545-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167+133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=545-300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=245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6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722630" y="1629410"/>
            <a:ext cx="9672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计算下面各题,怎样简单就怎样算?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1259840" y="2487930"/>
            <a:ext cx="9672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64×64+36×64</a:t>
            </a:r>
            <a:r>
              <a:rPr 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3200÷4÷25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2351405" y="3071495"/>
            <a:ext cx="50374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64+36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=64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=6400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7388860" y="3071495"/>
            <a:ext cx="39566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=3200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058285" y="1009650"/>
            <a:ext cx="344995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鸡兔同笼问题</a:t>
            </a: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722630" y="2001520"/>
            <a:ext cx="96475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你知道解决“鸡兔同笼”问题有几种方法吗?</a:t>
            </a: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1948815" y="3342640"/>
            <a:ext cx="626336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 dirty="0">
                <a:solidFill>
                  <a:srgbClr val="FF0000"/>
                </a:solidFill>
                <a:ea typeface="微软雅黑" panose="020B0503020204020204" pitchFamily="34" charset="-122"/>
              </a:rPr>
              <a:t>列表法</a:t>
            </a:r>
            <a:r>
              <a:rPr lang="zh-CN" sz="3200" b="0" dirty="0">
                <a:solidFill>
                  <a:srgbClr val="FF0000"/>
                </a:solidFill>
                <a:ea typeface="微软雅黑" panose="020B0503020204020204" pitchFamily="34" charset="-122"/>
              </a:rPr>
              <a:t>：</a:t>
            </a:r>
            <a:r>
              <a:rPr sz="3200" b="0" dirty="0">
                <a:solidFill>
                  <a:srgbClr val="FF0000"/>
                </a:solidFill>
                <a:ea typeface="微软雅黑" panose="020B0503020204020204" pitchFamily="34" charset="-122"/>
              </a:rPr>
              <a:t>适合数据较小的问题。</a:t>
            </a: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1948815" y="4613275"/>
            <a:ext cx="9729379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b="0">
                <a:solidFill>
                  <a:srgbClr val="FF0000"/>
                </a:solidFill>
                <a:ea typeface="微软雅黑" panose="020B0503020204020204" pitchFamily="34" charset="-122"/>
              </a:rPr>
              <a:t>假设法</a:t>
            </a:r>
            <a:r>
              <a:rPr lang="zh-CN" sz="3200" b="0">
                <a:solidFill>
                  <a:srgbClr val="FF0000"/>
                </a:solidFill>
                <a:ea typeface="微软雅黑" panose="020B0503020204020204" pitchFamily="34" charset="-122"/>
              </a:rPr>
              <a:t>：</a:t>
            </a:r>
            <a:r>
              <a:rPr sz="3200" b="0">
                <a:solidFill>
                  <a:srgbClr val="FF0000"/>
                </a:solidFill>
                <a:ea typeface="微软雅黑" panose="020B0503020204020204" pitchFamily="34" charset="-122"/>
              </a:rPr>
              <a:t>一般情况都适合,数量关系比较容易理解。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4" grpId="0"/>
      <p:bldP spid="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0" name="TextBox 14"/>
          <p:cNvSpPr txBox="1"/>
          <p:nvPr/>
        </p:nvSpPr>
        <p:spPr>
          <a:xfrm>
            <a:off x="360045" y="1457960"/>
            <a:ext cx="11643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今有雉兔同笼，上有三十五头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，下有九十四足，问雉兔各几何？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441" y="2232928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假设全是鸡</a:t>
            </a:r>
          </a:p>
        </p:txBody>
      </p:sp>
      <p:sp>
        <p:nvSpPr>
          <p:cNvPr id="5" name="矩形 4"/>
          <p:cNvSpPr/>
          <p:nvPr/>
        </p:nvSpPr>
        <p:spPr>
          <a:xfrm>
            <a:off x="4914231" y="2232680"/>
            <a:ext cx="26549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35×2=70(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>
          <a:xfrm>
            <a:off x="4997171" y="3007506"/>
            <a:ext cx="27673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94-70=24(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4227374" y="4556599"/>
            <a:ext cx="6870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兔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sp>
        <p:nvSpPr>
          <p:cNvPr id="8" name="矩形 7"/>
          <p:cNvSpPr/>
          <p:nvPr/>
        </p:nvSpPr>
        <p:spPr>
          <a:xfrm>
            <a:off x="4997584" y="4556517"/>
            <a:ext cx="26549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24÷2=12(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4227374" y="5331299"/>
            <a:ext cx="6870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鸡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</p:txBody>
      </p:sp>
      <p:sp>
        <p:nvSpPr>
          <p:cNvPr id="11" name="矩形 10"/>
          <p:cNvSpPr/>
          <p:nvPr/>
        </p:nvSpPr>
        <p:spPr>
          <a:xfrm>
            <a:off x="4997428" y="5331690"/>
            <a:ext cx="27673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35-12=23(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13" name="矩形 12"/>
          <p:cNvSpPr/>
          <p:nvPr/>
        </p:nvSpPr>
        <p:spPr>
          <a:xfrm>
            <a:off x="5070733" y="3782369"/>
            <a:ext cx="20529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4-2=2(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3496199" y="6106453"/>
            <a:ext cx="5199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答：鸡有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只，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兔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5" grpId="0"/>
      <p:bldP spid="6" grpId="0"/>
      <p:bldP spid="7" grpId="0"/>
      <p:bldP spid="8" grpId="0"/>
      <p:bldP spid="9" grpId="0"/>
      <p:bldP spid="11" grpId="0"/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6" name="lt4.jpg" descr="id:2147512009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22630" y="1370330"/>
            <a:ext cx="1260475" cy="631825"/>
          </a:xfrm>
          <a:prstGeom prst="rect">
            <a:avLst/>
          </a:prstGeom>
        </p:spPr>
      </p:pic>
      <p:sp>
        <p:nvSpPr>
          <p:cNvPr id="17" name="TextBox 14"/>
          <p:cNvSpPr txBox="1"/>
          <p:nvPr/>
        </p:nvSpPr>
        <p:spPr>
          <a:xfrm>
            <a:off x="774700" y="1468755"/>
            <a:ext cx="1127950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星期日,小英一家八口人到博物馆参观,博物馆的票价是成人每人30元,儿童每人15元,买门票共花去210元钱,那么大人和儿童各有几人?</a:t>
            </a:r>
          </a:p>
        </p:txBody>
      </p:sp>
      <p:sp>
        <p:nvSpPr>
          <p:cNvPr id="18" name="矩形 17"/>
          <p:cNvSpPr/>
          <p:nvPr/>
        </p:nvSpPr>
        <p:spPr>
          <a:xfrm>
            <a:off x="923206" y="2830463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假设全是大人</a:t>
            </a:r>
          </a:p>
        </p:txBody>
      </p:sp>
      <p:sp>
        <p:nvSpPr>
          <p:cNvPr id="19" name="矩形 18"/>
          <p:cNvSpPr/>
          <p:nvPr/>
        </p:nvSpPr>
        <p:spPr>
          <a:xfrm>
            <a:off x="3668996" y="2830215"/>
            <a:ext cx="25527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30×8=240(元)</a:t>
            </a:r>
          </a:p>
        </p:txBody>
      </p:sp>
      <p:sp>
        <p:nvSpPr>
          <p:cNvPr id="20" name="矩形 19"/>
          <p:cNvSpPr/>
          <p:nvPr/>
        </p:nvSpPr>
        <p:spPr>
          <a:xfrm>
            <a:off x="3751936" y="3605041"/>
            <a:ext cx="2859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240-210=30(元)</a:t>
            </a:r>
          </a:p>
        </p:txBody>
      </p:sp>
      <p:sp>
        <p:nvSpPr>
          <p:cNvPr id="22" name="矩形 21"/>
          <p:cNvSpPr/>
          <p:nvPr/>
        </p:nvSpPr>
        <p:spPr>
          <a:xfrm>
            <a:off x="3752349" y="5154052"/>
            <a:ext cx="31413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儿童:30÷15=2(人)</a:t>
            </a:r>
          </a:p>
        </p:txBody>
      </p:sp>
      <p:sp>
        <p:nvSpPr>
          <p:cNvPr id="24" name="矩形 23"/>
          <p:cNvSpPr/>
          <p:nvPr/>
        </p:nvSpPr>
        <p:spPr>
          <a:xfrm>
            <a:off x="3752193" y="5929225"/>
            <a:ext cx="26149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大人:8-2=6(人)</a:t>
            </a:r>
          </a:p>
        </p:txBody>
      </p:sp>
      <p:sp>
        <p:nvSpPr>
          <p:cNvPr id="25" name="矩形 24"/>
          <p:cNvSpPr/>
          <p:nvPr/>
        </p:nvSpPr>
        <p:spPr>
          <a:xfrm>
            <a:off x="3825498" y="4379904"/>
            <a:ext cx="24428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30-15=15(元)</a:t>
            </a:r>
          </a:p>
        </p:txBody>
      </p:sp>
      <p:sp>
        <p:nvSpPr>
          <p:cNvPr id="26" name="矩形 25"/>
          <p:cNvSpPr/>
          <p:nvPr/>
        </p:nvSpPr>
        <p:spPr>
          <a:xfrm>
            <a:off x="6611509" y="5929288"/>
            <a:ext cx="48666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答：大人有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人，儿童有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9" grpId="0"/>
      <p:bldP spid="20" grpId="0"/>
      <p:bldP spid="22" grpId="0"/>
      <p:bldP spid="24" grpId="0"/>
      <p:bldP spid="25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419735" y="1447165"/>
            <a:ext cx="1127950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</a:t>
            </a:r>
            <a:r>
              <a:rPr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四年级(1)班48人去北海公园划船,租了大船和小船共10条,每6人可坐满一条大船,每4人可坐满一条小船,且每条船都没有空位,他们租大船和小船各几条? </a:t>
            </a:r>
          </a:p>
        </p:txBody>
      </p:sp>
      <p:sp>
        <p:nvSpPr>
          <p:cNvPr id="18" name="矩形 17"/>
          <p:cNvSpPr/>
          <p:nvPr/>
        </p:nvSpPr>
        <p:spPr>
          <a:xfrm>
            <a:off x="419651" y="3462923"/>
            <a:ext cx="3027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假设全租的是大船</a:t>
            </a:r>
          </a:p>
        </p:txBody>
      </p:sp>
      <p:sp>
        <p:nvSpPr>
          <p:cNvPr id="19" name="矩形 18"/>
          <p:cNvSpPr/>
          <p:nvPr/>
        </p:nvSpPr>
        <p:spPr>
          <a:xfrm>
            <a:off x="3801076" y="3462675"/>
            <a:ext cx="2344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10×6=60(人)</a:t>
            </a:r>
          </a:p>
        </p:txBody>
      </p:sp>
      <p:sp>
        <p:nvSpPr>
          <p:cNvPr id="20" name="矩形 19"/>
          <p:cNvSpPr/>
          <p:nvPr/>
        </p:nvSpPr>
        <p:spPr>
          <a:xfrm>
            <a:off x="6859626" y="3462801"/>
            <a:ext cx="24428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60-48=12(人)</a:t>
            </a:r>
          </a:p>
        </p:txBody>
      </p:sp>
      <p:sp>
        <p:nvSpPr>
          <p:cNvPr id="22" name="矩形 21"/>
          <p:cNvSpPr/>
          <p:nvPr/>
        </p:nvSpPr>
        <p:spPr>
          <a:xfrm>
            <a:off x="6860039" y="4292992"/>
            <a:ext cx="29330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小船:12÷2=6(条)</a:t>
            </a:r>
          </a:p>
        </p:txBody>
      </p:sp>
      <p:sp>
        <p:nvSpPr>
          <p:cNvPr id="24" name="矩形 23"/>
          <p:cNvSpPr/>
          <p:nvPr/>
        </p:nvSpPr>
        <p:spPr>
          <a:xfrm>
            <a:off x="3801088" y="5124045"/>
            <a:ext cx="28232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大船:10-6=4(条)</a:t>
            </a:r>
          </a:p>
        </p:txBody>
      </p:sp>
      <p:sp>
        <p:nvSpPr>
          <p:cNvPr id="25" name="矩形 24"/>
          <p:cNvSpPr/>
          <p:nvPr/>
        </p:nvSpPr>
        <p:spPr>
          <a:xfrm>
            <a:off x="3801368" y="4293544"/>
            <a:ext cx="18180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6-4=2(人)</a:t>
            </a:r>
          </a:p>
        </p:txBody>
      </p:sp>
      <p:sp>
        <p:nvSpPr>
          <p:cNvPr id="26" name="矩形 25"/>
          <p:cNvSpPr/>
          <p:nvPr/>
        </p:nvSpPr>
        <p:spPr>
          <a:xfrm>
            <a:off x="3800999" y="5954688"/>
            <a:ext cx="48666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答：大人有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人，儿童有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8" grpId="0"/>
      <p:bldP spid="19" grpId="0"/>
      <p:bldP spid="20" grpId="0"/>
      <p:bldP spid="22" grpId="0"/>
      <p:bldP spid="24" grpId="0"/>
      <p:bldP spid="25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完成教材第111页第3题。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115" y="1908810"/>
            <a:ext cx="8065770" cy="4514215"/>
          </a:xfrm>
          <a:prstGeom prst="rect">
            <a:avLst/>
          </a:prstGeom>
        </p:spPr>
      </p:pic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2375535" y="1249045"/>
            <a:ext cx="86423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在□里填上适当的数，然后列出综合算式。</a:t>
            </a:r>
            <a:endParaRPr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893060" y="3186430"/>
            <a:ext cx="11728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1040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3684905" y="4271010"/>
            <a:ext cx="14643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20800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135380" y="5818505"/>
            <a:ext cx="456057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(160+880)×20=20800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7094855" y="3136900"/>
            <a:ext cx="14643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14260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8211820" y="4271010"/>
            <a:ext cx="11728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460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6185535" y="5827395"/>
            <a:ext cx="52254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550+(230×62÷31)=1010</a:t>
            </a: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7240905" y="5346700"/>
            <a:ext cx="11728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1010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3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4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200" cy="1131570"/>
            <a:chOff x="70" y="129"/>
            <a:chExt cx="5120" cy="1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70" y="129"/>
              <a:ext cx="5121" cy="1783"/>
              <a:chOff x="70" y="129"/>
              <a:chExt cx="5121" cy="1783"/>
            </a:xfrm>
          </p:grpSpPr>
          <p:pic>
            <p:nvPicPr>
              <p:cNvPr id="13" name="图片 12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</p:spPr>
          </p:pic>
          <p:pic>
            <p:nvPicPr>
              <p:cNvPr id="19" name="图片 18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4144" r="87669" b="-4384"/>
              <a:stretch>
                <a:fillRect/>
              </a:stretch>
            </p:blipFill>
            <p:spPr>
              <a:xfrm>
                <a:off x="70" y="557"/>
                <a:ext cx="1000" cy="895"/>
              </a:xfrm>
              <a:prstGeom prst="rect">
                <a:avLst/>
              </a:prstGeom>
            </p:spPr>
          </p:pic>
        </p:grpSp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1032" t="1629" r="62676" b="10592"/>
            <a:stretch>
              <a:fillRect/>
            </a:stretch>
          </p:blipFill>
          <p:spPr>
            <a:xfrm>
              <a:off x="882" y="454"/>
              <a:ext cx="2345" cy="862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数与代数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20482"/>
          <p:cNvSpPr txBox="1"/>
          <p:nvPr/>
        </p:nvSpPr>
        <p:spPr>
          <a:xfrm>
            <a:off x="2794000" y="2252345"/>
            <a:ext cx="6327775" cy="286131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四则运算的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运算顺序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,在没有括号的算式里,如果只有加、减法或者只有乘、除法,要从左往右按顺序计算;在没有括号的算式里,有加、减法又有乘、除法,要先算乘除法,后算加减法;算式里有括号时,要先算小括号里面的。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200" cy="1131570"/>
            <a:chOff x="70" y="129"/>
            <a:chExt cx="5120" cy="1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70" y="129"/>
              <a:ext cx="5121" cy="1783"/>
              <a:chOff x="70" y="129"/>
              <a:chExt cx="5121" cy="1783"/>
            </a:xfrm>
          </p:grpSpPr>
          <p:pic>
            <p:nvPicPr>
              <p:cNvPr id="13" name="图片 12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</p:spPr>
          </p:pic>
          <p:pic>
            <p:nvPicPr>
              <p:cNvPr id="19" name="图片 18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4144" r="87669" b="-4384"/>
              <a:stretch>
                <a:fillRect/>
              </a:stretch>
            </p:blipFill>
            <p:spPr>
              <a:xfrm>
                <a:off x="70" y="557"/>
                <a:ext cx="1000" cy="895"/>
              </a:xfrm>
              <a:prstGeom prst="rect">
                <a:avLst/>
              </a:prstGeom>
            </p:spPr>
          </p:pic>
        </p:grpSp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1032" t="1629" r="62676" b="10592"/>
            <a:stretch>
              <a:fillRect/>
            </a:stretch>
          </p:blipFill>
          <p:spPr>
            <a:xfrm>
              <a:off x="882" y="454"/>
              <a:ext cx="2345" cy="862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数与代数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20482"/>
          <p:cNvSpPr txBox="1"/>
          <p:nvPr/>
        </p:nvSpPr>
        <p:spPr>
          <a:xfrm>
            <a:off x="2759710" y="1843405"/>
            <a:ext cx="6672580" cy="230695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运算定律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,加法交换律: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;加法结合律: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+(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);乘法交换律: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;乘法结合律: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×(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);乘法分配律:(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)×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sz="24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2759710" y="4441190"/>
            <a:ext cx="6672580" cy="46037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解决“鸡兔同笼”的方法——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假设法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  <p:bldP spid="7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072765" y="369570"/>
            <a:ext cx="727011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四则运算的意义和各部分之间的关系</a:t>
            </a: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553720" y="1453515"/>
            <a:ext cx="281686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乘法、除法：</a:t>
            </a: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739900" y="3633232"/>
            <a:ext cx="2912110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125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16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4437380" y="3633470"/>
            <a:ext cx="129984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</a:p>
        </p:txBody>
      </p:sp>
      <p:sp>
        <p:nvSpPr>
          <p:cNvPr id="3083" name="AutoShape 27"/>
          <p:cNvSpPr/>
          <p:nvPr/>
        </p:nvSpPr>
        <p:spPr>
          <a:xfrm>
            <a:off x="1105535" y="2059305"/>
            <a:ext cx="5095875" cy="1238885"/>
          </a:xfrm>
          <a:prstGeom prst="wedgeRoundRectCallout">
            <a:avLst>
              <a:gd name="adj1" fmla="val -9327"/>
              <a:gd name="adj2" fmla="val 106076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表示几个相同加数的和的简便运算。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226310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utoShape 27"/>
          <p:cNvSpPr/>
          <p:nvPr/>
        </p:nvSpPr>
        <p:spPr>
          <a:xfrm>
            <a:off x="1497330" y="5097145"/>
            <a:ext cx="126428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rgbClr val="FFFFFF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564255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AutoShape 27"/>
          <p:cNvSpPr/>
          <p:nvPr/>
        </p:nvSpPr>
        <p:spPr>
          <a:xfrm>
            <a:off x="2915285" y="5080000"/>
            <a:ext cx="116776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rgbClr val="FFFFFF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872990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utoShape 27"/>
          <p:cNvSpPr/>
          <p:nvPr/>
        </p:nvSpPr>
        <p:spPr>
          <a:xfrm>
            <a:off x="4301490" y="5096907"/>
            <a:ext cx="105981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rgbClr val="FFFFFF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</a:p>
        </p:txBody>
      </p:sp>
      <p:sp>
        <p:nvSpPr>
          <p:cNvPr id="6" name="AutoShape 27"/>
          <p:cNvSpPr/>
          <p:nvPr/>
        </p:nvSpPr>
        <p:spPr>
          <a:xfrm>
            <a:off x="2559961" y="5081859"/>
            <a:ext cx="218757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6654165" y="3635375"/>
            <a:ext cx="325056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2000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÷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16  =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AutoShape 27"/>
          <p:cNvSpPr/>
          <p:nvPr/>
        </p:nvSpPr>
        <p:spPr>
          <a:xfrm>
            <a:off x="6654165" y="2068830"/>
            <a:ext cx="5274310" cy="1229360"/>
          </a:xfrm>
          <a:prstGeom prst="wedgeRoundRectCallout">
            <a:avLst>
              <a:gd name="adj1" fmla="val -21909"/>
              <a:gd name="adj2" fmla="val 83322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表示已知两个因数的积与其中一个因数，求另一个因数。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157085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27"/>
          <p:cNvSpPr/>
          <p:nvPr/>
        </p:nvSpPr>
        <p:spPr>
          <a:xfrm>
            <a:off x="6382385" y="5095240"/>
            <a:ext cx="155003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chemeClr val="bg1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被除数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8364220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utoShape 27"/>
          <p:cNvSpPr/>
          <p:nvPr/>
        </p:nvSpPr>
        <p:spPr>
          <a:xfrm>
            <a:off x="8025130" y="5095240"/>
            <a:ext cx="1221740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chemeClr val="bg1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除数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9805035" y="4279662"/>
            <a:ext cx="0" cy="73152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AutoShape 27"/>
          <p:cNvSpPr/>
          <p:nvPr/>
        </p:nvSpPr>
        <p:spPr>
          <a:xfrm>
            <a:off x="9338945" y="5122942"/>
            <a:ext cx="105981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solidFill>
            <a:srgbClr val="FFFFFF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</a:p>
        </p:txBody>
      </p: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9338945" y="3633470"/>
            <a:ext cx="1099185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</a:t>
            </a:r>
          </a:p>
        </p:txBody>
      </p:sp>
      <p:sp>
        <p:nvSpPr>
          <p:cNvPr id="54" name="AutoShape 27"/>
          <p:cNvSpPr/>
          <p:nvPr/>
        </p:nvSpPr>
        <p:spPr>
          <a:xfrm>
            <a:off x="7592060" y="5122942"/>
            <a:ext cx="2187575" cy="662940"/>
          </a:xfrm>
          <a:prstGeom prst="wedgeRoundRectCallout">
            <a:avLst>
              <a:gd name="adj1" fmla="val -51176"/>
              <a:gd name="adj2" fmla="val 4791"/>
              <a:gd name="adj3" fmla="val 16667"/>
            </a:avLst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=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3083" grpId="0" bldLvl="0" animBg="1"/>
      <p:bldP spid="10" grpId="0" bldLvl="0" animBg="1"/>
      <p:bldP spid="4" grpId="0" bldLvl="0" animBg="1"/>
      <p:bldP spid="14" grpId="0" bldLvl="0" animBg="1"/>
      <p:bldP spid="6" grpId="0" bldLvl="0" animBg="1"/>
      <p:bldP spid="17" grpId="0"/>
      <p:bldP spid="18" grpId="0" bldLvl="0" animBg="1"/>
      <p:bldP spid="20" grpId="0" bldLvl="0" animBg="1"/>
      <p:bldP spid="22" grpId="0" bldLvl="0" animBg="1"/>
      <p:bldP spid="41" grpId="0" bldLvl="0" animBg="1"/>
      <p:bldP spid="56" grpId="0"/>
      <p:bldP spid="5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grpSp>
          <p:nvGrpSpPr>
            <p:cNvPr id="2" name="组合 1"/>
            <p:cNvGrpSpPr/>
            <p:nvPr/>
          </p:nvGrpSpPr>
          <p:grpSpPr>
            <a:xfrm>
              <a:off x="59" y="76"/>
              <a:ext cx="5134" cy="2026"/>
              <a:chOff x="59" y="76"/>
              <a:chExt cx="5134" cy="2026"/>
            </a:xfrm>
          </p:grpSpPr>
          <p:pic>
            <p:nvPicPr>
              <p:cNvPr id="3" name="图片 2" descr="图片1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</p:spPr>
          </p:pic>
          <p:pic>
            <p:nvPicPr>
              <p:cNvPr id="5" name="图片 4" descr="stlx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216" r="87805" b="-2155"/>
              <a:stretch>
                <a:fillRect/>
              </a:stretch>
            </p:blipFill>
            <p:spPr>
              <a:xfrm>
                <a:off x="59" y="506"/>
                <a:ext cx="1028" cy="946"/>
              </a:xfrm>
              <a:prstGeom prst="rect">
                <a:avLst/>
              </a:prstGeom>
            </p:spPr>
          </p:pic>
        </p:grpSp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34" t="-329" r="62864" b="1139"/>
            <a:stretch>
              <a:fillRect/>
            </a:stretch>
          </p:blipFill>
          <p:spPr>
            <a:xfrm>
              <a:off x="1055" y="515"/>
              <a:ext cx="2180" cy="905"/>
            </a:xfrm>
            <a:prstGeom prst="rect">
              <a:avLst/>
            </a:prstGeom>
          </p:spPr>
        </p:pic>
      </p:grpSp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教材第112页第6题。</a:t>
            </a:r>
          </a:p>
        </p:txBody>
      </p:sp>
      <p:sp>
        <p:nvSpPr>
          <p:cNvPr id="11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072765" y="369570"/>
            <a:ext cx="727011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四则运算的意义和各部分之间的关系</a:t>
            </a:r>
          </a:p>
        </p:txBody>
      </p:sp>
      <p:sp>
        <p:nvSpPr>
          <p:cNvPr id="27" name="Text Box 32"/>
          <p:cNvSpPr txBox="1">
            <a:spLocks noChangeArrowheads="1"/>
          </p:cNvSpPr>
          <p:nvPr/>
        </p:nvSpPr>
        <p:spPr bwMode="auto">
          <a:xfrm>
            <a:off x="934295" y="2269564"/>
            <a:ext cx="678339" cy="74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乘法</a:t>
            </a:r>
          </a:p>
        </p:txBody>
      </p:sp>
      <p:pic>
        <p:nvPicPr>
          <p:cNvPr id="28" name="圆角矩形 57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2789" y="2143416"/>
            <a:ext cx="444051" cy="37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2056838" y="1813669"/>
            <a:ext cx="3110158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积</a:t>
            </a:r>
          </a:p>
        </p:txBody>
      </p:sp>
      <p:pic>
        <p:nvPicPr>
          <p:cNvPr id="32" name="圆角矩形 57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266713">
            <a:off x="1590364" y="2716207"/>
            <a:ext cx="444051" cy="37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2056765" y="2821940"/>
            <a:ext cx="417830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另一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个因数</a:t>
            </a:r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auto">
          <a:xfrm>
            <a:off x="5301880" y="4556564"/>
            <a:ext cx="577529" cy="73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除法</a:t>
            </a:r>
          </a:p>
        </p:txBody>
      </p:sp>
      <p:pic>
        <p:nvPicPr>
          <p:cNvPr id="37" name="圆角矩形 57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91426">
            <a:off x="5839227" y="4051511"/>
            <a:ext cx="810462" cy="97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圆角矩形 57"/>
          <p:cNvPicPr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70105">
            <a:off x="5935125" y="4708445"/>
            <a:ext cx="603640" cy="51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圆角矩形 57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91839">
            <a:off x="5923470" y="4916003"/>
            <a:ext cx="618934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6755130" y="3670935"/>
            <a:ext cx="3727450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被除数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</a:t>
            </a: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6717030" y="4641850"/>
            <a:ext cx="3765550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被除数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除数</a:t>
            </a:r>
          </a:p>
        </p:txBody>
      </p:sp>
      <p:sp>
        <p:nvSpPr>
          <p:cNvPr id="49" name="Text Box 17"/>
          <p:cNvSpPr txBox="1">
            <a:spLocks noChangeArrowheads="1"/>
          </p:cNvSpPr>
          <p:nvPr/>
        </p:nvSpPr>
        <p:spPr bwMode="auto">
          <a:xfrm>
            <a:off x="6717030" y="5612765"/>
            <a:ext cx="3765550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除数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被除数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 bldLvl="0" animBg="1"/>
      <p:bldP spid="35" grpId="0" bldLvl="0" animBg="1"/>
      <p:bldP spid="36" grpId="0"/>
      <p:bldP spid="43" grpId="0" bldLvl="0" animBg="1"/>
      <p:bldP spid="46" grpId="0" bldLvl="0" animBg="1"/>
      <p:bldP spid="4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072765" y="369570"/>
            <a:ext cx="727011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四则运算的意义和各部分之间的关系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42290" y="1382395"/>
            <a:ext cx="4300220" cy="646753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有关</a:t>
            </a:r>
            <a:r>
              <a:rPr lang="en-US" altLang="zh-CN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的运算性质：</a:t>
            </a:r>
            <a:endParaRPr lang="zh-CN" altLang="en-US" sz="3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gray">
          <a:xfrm>
            <a:off x="8887458" y="2876624"/>
            <a:ext cx="4210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en-US" altLang="zh-CN" sz="320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36"/>
          <p:cNvGrpSpPr/>
          <p:nvPr/>
        </p:nvGrpSpPr>
        <p:grpSpPr>
          <a:xfrm>
            <a:off x="2153918" y="2273314"/>
            <a:ext cx="444482" cy="465515"/>
            <a:chOff x="437960" y="4642891"/>
            <a:chExt cx="1206965" cy="1208359"/>
          </a:xfrm>
        </p:grpSpPr>
        <p:sp>
          <p:nvSpPr>
            <p:cNvPr id="9" name="MH_SubTitle_2"/>
            <p:cNvSpPr/>
            <p:nvPr/>
          </p:nvSpPr>
          <p:spPr bwMode="auto">
            <a:xfrm>
              <a:off x="437960" y="4642891"/>
              <a:ext cx="1206965" cy="1208359"/>
            </a:xfrm>
            <a:custGeom>
              <a:avLst/>
              <a:gdLst>
                <a:gd name="T0" fmla="*/ 101 w 569"/>
                <a:gd name="T1" fmla="*/ 468 h 569"/>
                <a:gd name="T2" fmla="*/ 468 w 569"/>
                <a:gd name="T3" fmla="*/ 468 h 569"/>
                <a:gd name="T4" fmla="*/ 468 w 569"/>
                <a:gd name="T5" fmla="*/ 101 h 569"/>
                <a:gd name="T6" fmla="*/ 101 w 569"/>
                <a:gd name="T7" fmla="*/ 101 h 569"/>
                <a:gd name="T8" fmla="*/ 101 w 569"/>
                <a:gd name="T9" fmla="*/ 46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569">
                  <a:moveTo>
                    <a:pt x="101" y="468"/>
                  </a:moveTo>
                  <a:cubicBezTo>
                    <a:pt x="202" y="569"/>
                    <a:pt x="366" y="569"/>
                    <a:pt x="468" y="468"/>
                  </a:cubicBezTo>
                  <a:cubicBezTo>
                    <a:pt x="569" y="366"/>
                    <a:pt x="569" y="202"/>
                    <a:pt x="468" y="101"/>
                  </a:cubicBezTo>
                  <a:cubicBezTo>
                    <a:pt x="366" y="0"/>
                    <a:pt x="202" y="0"/>
                    <a:pt x="101" y="101"/>
                  </a:cubicBezTo>
                  <a:cubicBezTo>
                    <a:pt x="0" y="202"/>
                    <a:pt x="0" y="366"/>
                    <a:pt x="101" y="468"/>
                  </a:cubicBezTo>
                  <a:close/>
                </a:path>
              </a:pathLst>
            </a:custGeom>
            <a:solidFill>
              <a:srgbClr val="A4BE35"/>
            </a:solidFill>
            <a:ln>
              <a:noFill/>
            </a:ln>
            <a:effectLst>
              <a:outerShdw blurRad="101600" sx="104000" sy="104000" algn="ctr" rotWithShape="0">
                <a:prstClr val="black">
                  <a:alpha val="34000"/>
                </a:prstClr>
              </a:outerShdw>
            </a:effectLst>
          </p:spPr>
          <p:txBody>
            <a:bodyPr lIns="432000" tIns="576000" rIns="432000" bIns="0">
              <a:normAutofit fontScale="25000" lnSpcReduction="20000"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Other_3"/>
            <p:cNvSpPr/>
            <p:nvPr/>
          </p:nvSpPr>
          <p:spPr bwMode="auto">
            <a:xfrm>
              <a:off x="550577" y="4726295"/>
              <a:ext cx="1056702" cy="901956"/>
            </a:xfrm>
            <a:custGeom>
              <a:avLst/>
              <a:gdLst>
                <a:gd name="T0" fmla="*/ 414 w 414"/>
                <a:gd name="T1" fmla="*/ 207 h 322"/>
                <a:gd name="T2" fmla="*/ 207 w 414"/>
                <a:gd name="T3" fmla="*/ 0 h 322"/>
                <a:gd name="T4" fmla="*/ 0 w 414"/>
                <a:gd name="T5" fmla="*/ 207 h 322"/>
                <a:gd name="T6" fmla="*/ 414 w 414"/>
                <a:gd name="T7" fmla="*/ 20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22">
                  <a:moveTo>
                    <a:pt x="414" y="207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15" y="322"/>
                    <a:pt x="300" y="322"/>
                    <a:pt x="414" y="207"/>
                  </a:cubicBezTo>
                  <a:close/>
                </a:path>
              </a:pathLst>
            </a:custGeom>
            <a:solidFill>
              <a:srgbClr val="A7C135"/>
            </a:solidFill>
            <a:ln>
              <a:noFill/>
            </a:ln>
            <a:effectLst>
              <a:outerShdw blurRad="215900" sx="106000" sy="106000" algn="ctr" rotWithShape="0">
                <a:prstClr val="black">
                  <a:alpha val="32000"/>
                </a:prstClr>
              </a:outerShdw>
            </a:effectLst>
          </p:spPr>
          <p:txBody>
            <a:bodyPr anchor="ctr" anchorCtr="1"/>
            <a:lstStyle/>
            <a:p>
              <a:pPr algn="ctr">
                <a:defRPr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1" name="组合 40"/>
          <p:cNvGrpSpPr/>
          <p:nvPr/>
        </p:nvGrpSpPr>
        <p:grpSpPr>
          <a:xfrm>
            <a:off x="2153918" y="3375099"/>
            <a:ext cx="444482" cy="465455"/>
            <a:chOff x="437960" y="4642891"/>
            <a:chExt cx="1206965" cy="1208359"/>
          </a:xfrm>
        </p:grpSpPr>
        <p:sp>
          <p:nvSpPr>
            <p:cNvPr id="4" name="MH_SubTitle_2"/>
            <p:cNvSpPr/>
            <p:nvPr/>
          </p:nvSpPr>
          <p:spPr bwMode="auto">
            <a:xfrm>
              <a:off x="437960" y="4642891"/>
              <a:ext cx="1206965" cy="1208359"/>
            </a:xfrm>
            <a:custGeom>
              <a:avLst/>
              <a:gdLst>
                <a:gd name="T0" fmla="*/ 101 w 569"/>
                <a:gd name="T1" fmla="*/ 468 h 569"/>
                <a:gd name="T2" fmla="*/ 468 w 569"/>
                <a:gd name="T3" fmla="*/ 468 h 569"/>
                <a:gd name="T4" fmla="*/ 468 w 569"/>
                <a:gd name="T5" fmla="*/ 101 h 569"/>
                <a:gd name="T6" fmla="*/ 101 w 569"/>
                <a:gd name="T7" fmla="*/ 101 h 569"/>
                <a:gd name="T8" fmla="*/ 101 w 569"/>
                <a:gd name="T9" fmla="*/ 46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569">
                  <a:moveTo>
                    <a:pt x="101" y="468"/>
                  </a:moveTo>
                  <a:cubicBezTo>
                    <a:pt x="202" y="569"/>
                    <a:pt x="366" y="569"/>
                    <a:pt x="468" y="468"/>
                  </a:cubicBezTo>
                  <a:cubicBezTo>
                    <a:pt x="569" y="366"/>
                    <a:pt x="569" y="202"/>
                    <a:pt x="468" y="101"/>
                  </a:cubicBezTo>
                  <a:cubicBezTo>
                    <a:pt x="366" y="0"/>
                    <a:pt x="202" y="0"/>
                    <a:pt x="101" y="101"/>
                  </a:cubicBezTo>
                  <a:cubicBezTo>
                    <a:pt x="0" y="202"/>
                    <a:pt x="0" y="366"/>
                    <a:pt x="101" y="468"/>
                  </a:cubicBezTo>
                  <a:close/>
                </a:path>
              </a:pathLst>
            </a:custGeom>
            <a:solidFill>
              <a:srgbClr val="A4BE35"/>
            </a:solidFill>
            <a:ln>
              <a:noFill/>
            </a:ln>
            <a:effectLst>
              <a:outerShdw blurRad="101600" sx="104000" sy="104000" algn="ctr" rotWithShape="0">
                <a:prstClr val="black">
                  <a:alpha val="34000"/>
                </a:prstClr>
              </a:outerShdw>
            </a:effectLst>
          </p:spPr>
          <p:txBody>
            <a:bodyPr lIns="432000" tIns="576000" rIns="432000" bIns="0">
              <a:normAutofit fontScale="25000" lnSpcReduction="20000"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Other_3"/>
            <p:cNvSpPr/>
            <p:nvPr/>
          </p:nvSpPr>
          <p:spPr bwMode="auto">
            <a:xfrm>
              <a:off x="550577" y="4726295"/>
              <a:ext cx="1056702" cy="901956"/>
            </a:xfrm>
            <a:custGeom>
              <a:avLst/>
              <a:gdLst>
                <a:gd name="T0" fmla="*/ 414 w 414"/>
                <a:gd name="T1" fmla="*/ 207 h 322"/>
                <a:gd name="T2" fmla="*/ 207 w 414"/>
                <a:gd name="T3" fmla="*/ 0 h 322"/>
                <a:gd name="T4" fmla="*/ 0 w 414"/>
                <a:gd name="T5" fmla="*/ 207 h 322"/>
                <a:gd name="T6" fmla="*/ 414 w 414"/>
                <a:gd name="T7" fmla="*/ 20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22">
                  <a:moveTo>
                    <a:pt x="414" y="207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15" y="322"/>
                    <a:pt x="300" y="322"/>
                    <a:pt x="414" y="207"/>
                  </a:cubicBezTo>
                  <a:close/>
                </a:path>
              </a:pathLst>
            </a:custGeom>
            <a:solidFill>
              <a:srgbClr val="A7C135"/>
            </a:solidFill>
            <a:ln>
              <a:noFill/>
            </a:ln>
            <a:effectLst>
              <a:outerShdw blurRad="215900" sx="106000" sy="106000" algn="ctr" rotWithShape="0">
                <a:prstClr val="black">
                  <a:alpha val="32000"/>
                </a:prstClr>
              </a:outerShdw>
            </a:effectLst>
          </p:spPr>
          <p:txBody>
            <a:bodyPr anchor="ctr" anchorCtr="1"/>
            <a:lstStyle/>
            <a:p>
              <a:pPr algn="ctr">
                <a:defRPr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14" name="组合 43"/>
          <p:cNvGrpSpPr/>
          <p:nvPr/>
        </p:nvGrpSpPr>
        <p:grpSpPr>
          <a:xfrm>
            <a:off x="2153918" y="4476824"/>
            <a:ext cx="444482" cy="465455"/>
            <a:chOff x="437960" y="4642891"/>
            <a:chExt cx="1206965" cy="1208359"/>
          </a:xfrm>
        </p:grpSpPr>
        <p:sp>
          <p:nvSpPr>
            <p:cNvPr id="5" name="MH_SubTitle_2"/>
            <p:cNvSpPr/>
            <p:nvPr/>
          </p:nvSpPr>
          <p:spPr bwMode="auto">
            <a:xfrm>
              <a:off x="437960" y="4642891"/>
              <a:ext cx="1206965" cy="1208359"/>
            </a:xfrm>
            <a:custGeom>
              <a:avLst/>
              <a:gdLst>
                <a:gd name="T0" fmla="*/ 101 w 569"/>
                <a:gd name="T1" fmla="*/ 468 h 569"/>
                <a:gd name="T2" fmla="*/ 468 w 569"/>
                <a:gd name="T3" fmla="*/ 468 h 569"/>
                <a:gd name="T4" fmla="*/ 468 w 569"/>
                <a:gd name="T5" fmla="*/ 101 h 569"/>
                <a:gd name="T6" fmla="*/ 101 w 569"/>
                <a:gd name="T7" fmla="*/ 101 h 569"/>
                <a:gd name="T8" fmla="*/ 101 w 569"/>
                <a:gd name="T9" fmla="*/ 46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569">
                  <a:moveTo>
                    <a:pt x="101" y="468"/>
                  </a:moveTo>
                  <a:cubicBezTo>
                    <a:pt x="202" y="569"/>
                    <a:pt x="366" y="569"/>
                    <a:pt x="468" y="468"/>
                  </a:cubicBezTo>
                  <a:cubicBezTo>
                    <a:pt x="569" y="366"/>
                    <a:pt x="569" y="202"/>
                    <a:pt x="468" y="101"/>
                  </a:cubicBezTo>
                  <a:cubicBezTo>
                    <a:pt x="366" y="0"/>
                    <a:pt x="202" y="0"/>
                    <a:pt x="101" y="101"/>
                  </a:cubicBezTo>
                  <a:cubicBezTo>
                    <a:pt x="0" y="202"/>
                    <a:pt x="0" y="366"/>
                    <a:pt x="101" y="468"/>
                  </a:cubicBezTo>
                  <a:close/>
                </a:path>
              </a:pathLst>
            </a:custGeom>
            <a:solidFill>
              <a:srgbClr val="A4BE35"/>
            </a:solidFill>
            <a:ln>
              <a:noFill/>
            </a:ln>
            <a:effectLst>
              <a:outerShdw blurRad="101600" sx="104000" sy="104000" algn="ctr" rotWithShape="0">
                <a:prstClr val="black">
                  <a:alpha val="34000"/>
                </a:prstClr>
              </a:outerShdw>
            </a:effectLst>
          </p:spPr>
          <p:txBody>
            <a:bodyPr lIns="432000" tIns="576000" rIns="432000" bIns="0">
              <a:normAutofit fontScale="25000" lnSpcReduction="20000"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Other_3"/>
            <p:cNvSpPr/>
            <p:nvPr/>
          </p:nvSpPr>
          <p:spPr bwMode="auto">
            <a:xfrm>
              <a:off x="550577" y="4726295"/>
              <a:ext cx="1056702" cy="901956"/>
            </a:xfrm>
            <a:custGeom>
              <a:avLst/>
              <a:gdLst>
                <a:gd name="T0" fmla="*/ 414 w 414"/>
                <a:gd name="T1" fmla="*/ 207 h 322"/>
                <a:gd name="T2" fmla="*/ 207 w 414"/>
                <a:gd name="T3" fmla="*/ 0 h 322"/>
                <a:gd name="T4" fmla="*/ 0 w 414"/>
                <a:gd name="T5" fmla="*/ 207 h 322"/>
                <a:gd name="T6" fmla="*/ 414 w 414"/>
                <a:gd name="T7" fmla="*/ 20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22">
                  <a:moveTo>
                    <a:pt x="414" y="207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15" y="322"/>
                    <a:pt x="300" y="322"/>
                    <a:pt x="414" y="207"/>
                  </a:cubicBezTo>
                  <a:close/>
                </a:path>
              </a:pathLst>
            </a:custGeom>
            <a:solidFill>
              <a:srgbClr val="A7C135"/>
            </a:solidFill>
            <a:ln>
              <a:noFill/>
            </a:ln>
            <a:effectLst>
              <a:outerShdw blurRad="215900" sx="106000" sy="106000" algn="ctr" rotWithShape="0">
                <a:prstClr val="black">
                  <a:alpha val="32000"/>
                </a:prstClr>
              </a:outerShdw>
            </a:effectLst>
          </p:spPr>
          <p:txBody>
            <a:bodyPr anchor="ctr" anchorCtr="1"/>
            <a:lstStyle/>
            <a:p>
              <a:pPr algn="ctr">
                <a:defRPr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18" name="组合 43"/>
          <p:cNvGrpSpPr/>
          <p:nvPr/>
        </p:nvGrpSpPr>
        <p:grpSpPr>
          <a:xfrm>
            <a:off x="2153918" y="5578549"/>
            <a:ext cx="444482" cy="465455"/>
            <a:chOff x="437960" y="4642891"/>
            <a:chExt cx="1206965" cy="1208359"/>
          </a:xfrm>
        </p:grpSpPr>
        <p:sp>
          <p:nvSpPr>
            <p:cNvPr id="19" name="MH_SubTitle_2"/>
            <p:cNvSpPr/>
            <p:nvPr/>
          </p:nvSpPr>
          <p:spPr bwMode="auto">
            <a:xfrm>
              <a:off x="437960" y="4642891"/>
              <a:ext cx="1206965" cy="1208359"/>
            </a:xfrm>
            <a:custGeom>
              <a:avLst/>
              <a:gdLst>
                <a:gd name="T0" fmla="*/ 101 w 569"/>
                <a:gd name="T1" fmla="*/ 468 h 569"/>
                <a:gd name="T2" fmla="*/ 468 w 569"/>
                <a:gd name="T3" fmla="*/ 468 h 569"/>
                <a:gd name="T4" fmla="*/ 468 w 569"/>
                <a:gd name="T5" fmla="*/ 101 h 569"/>
                <a:gd name="T6" fmla="*/ 101 w 569"/>
                <a:gd name="T7" fmla="*/ 101 h 569"/>
                <a:gd name="T8" fmla="*/ 101 w 569"/>
                <a:gd name="T9" fmla="*/ 46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569">
                  <a:moveTo>
                    <a:pt x="101" y="468"/>
                  </a:moveTo>
                  <a:cubicBezTo>
                    <a:pt x="202" y="569"/>
                    <a:pt x="366" y="569"/>
                    <a:pt x="468" y="468"/>
                  </a:cubicBezTo>
                  <a:cubicBezTo>
                    <a:pt x="569" y="366"/>
                    <a:pt x="569" y="202"/>
                    <a:pt x="468" y="101"/>
                  </a:cubicBezTo>
                  <a:cubicBezTo>
                    <a:pt x="366" y="0"/>
                    <a:pt x="202" y="0"/>
                    <a:pt x="101" y="101"/>
                  </a:cubicBezTo>
                  <a:cubicBezTo>
                    <a:pt x="0" y="202"/>
                    <a:pt x="0" y="366"/>
                    <a:pt x="101" y="468"/>
                  </a:cubicBezTo>
                  <a:close/>
                </a:path>
              </a:pathLst>
            </a:custGeom>
            <a:solidFill>
              <a:srgbClr val="A4BE35"/>
            </a:solidFill>
            <a:ln>
              <a:noFill/>
            </a:ln>
            <a:effectLst>
              <a:outerShdw blurRad="101600" sx="104000" sy="104000" algn="ctr" rotWithShape="0">
                <a:prstClr val="black">
                  <a:alpha val="34000"/>
                </a:prstClr>
              </a:outerShdw>
            </a:effectLst>
          </p:spPr>
          <p:txBody>
            <a:bodyPr lIns="432000" tIns="576000" rIns="432000" bIns="0">
              <a:normAutofit fontScale="25000" lnSpcReduction="20000"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MH_Other_3"/>
            <p:cNvSpPr/>
            <p:nvPr/>
          </p:nvSpPr>
          <p:spPr bwMode="auto">
            <a:xfrm>
              <a:off x="550577" y="4726295"/>
              <a:ext cx="1056702" cy="901956"/>
            </a:xfrm>
            <a:custGeom>
              <a:avLst/>
              <a:gdLst>
                <a:gd name="T0" fmla="*/ 414 w 414"/>
                <a:gd name="T1" fmla="*/ 207 h 322"/>
                <a:gd name="T2" fmla="*/ 207 w 414"/>
                <a:gd name="T3" fmla="*/ 0 h 322"/>
                <a:gd name="T4" fmla="*/ 0 w 414"/>
                <a:gd name="T5" fmla="*/ 207 h 322"/>
                <a:gd name="T6" fmla="*/ 414 w 414"/>
                <a:gd name="T7" fmla="*/ 20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322">
                  <a:moveTo>
                    <a:pt x="414" y="207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15" y="322"/>
                    <a:pt x="300" y="322"/>
                    <a:pt x="414" y="207"/>
                  </a:cubicBezTo>
                  <a:close/>
                </a:path>
              </a:pathLst>
            </a:custGeom>
            <a:solidFill>
              <a:srgbClr val="A7C135"/>
            </a:solidFill>
            <a:ln>
              <a:noFill/>
            </a:ln>
            <a:effectLst>
              <a:outerShdw blurRad="215900" sx="106000" sy="106000" algn="ctr" rotWithShape="0">
                <a:prstClr val="black">
                  <a:alpha val="32000"/>
                </a:prstClr>
              </a:outerShdw>
            </a:effectLst>
          </p:spPr>
          <p:txBody>
            <a:bodyPr anchor="ctr" anchorCtr="1"/>
            <a:lstStyle/>
            <a:p>
              <a:pPr algn="ctr">
                <a:defRPr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21" name="组合 47"/>
          <p:cNvGrpSpPr/>
          <p:nvPr/>
        </p:nvGrpSpPr>
        <p:grpSpPr>
          <a:xfrm>
            <a:off x="2974340" y="2188846"/>
            <a:ext cx="5045710" cy="624840"/>
            <a:chOff x="903117" y="2727940"/>
            <a:chExt cx="4778355" cy="600906"/>
          </a:xfrm>
          <a:noFill/>
        </p:grpSpPr>
        <p:sp>
          <p:nvSpPr>
            <p:cNvPr id="22" name="圆角矩形 21"/>
            <p:cNvSpPr/>
            <p:nvPr/>
          </p:nvSpPr>
          <p:spPr>
            <a:xfrm>
              <a:off x="903117" y="2727940"/>
              <a:ext cx="4778355" cy="600906"/>
            </a:xfrm>
            <a:prstGeom prst="roundRect">
              <a:avLst/>
            </a:prstGeom>
            <a:grp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en-US" sz="3200" kern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49245" y="2734046"/>
              <a:ext cx="4486097" cy="56121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任何数加减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都得</a:t>
              </a:r>
              <a:r>
                <a:rPr lang="zh-CN" altLang="en-US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原数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；</a:t>
              </a:r>
            </a:p>
          </p:txBody>
        </p:sp>
      </p:grpSp>
      <p:grpSp>
        <p:nvGrpSpPr>
          <p:cNvPr id="25" name="组合 47"/>
          <p:cNvGrpSpPr/>
          <p:nvPr/>
        </p:nvGrpSpPr>
        <p:grpSpPr>
          <a:xfrm>
            <a:off x="2974203" y="4333158"/>
            <a:ext cx="5045710" cy="616585"/>
            <a:chOff x="903117" y="2792346"/>
            <a:chExt cx="6579180" cy="616585"/>
          </a:xfrm>
          <a:noFill/>
        </p:grpSpPr>
        <p:sp>
          <p:nvSpPr>
            <p:cNvPr id="26" name="圆角矩形 25"/>
            <p:cNvSpPr/>
            <p:nvPr/>
          </p:nvSpPr>
          <p:spPr>
            <a:xfrm>
              <a:off x="903117" y="2792346"/>
              <a:ext cx="6579180" cy="614680"/>
            </a:xfrm>
            <a:prstGeom prst="roundRect">
              <a:avLst/>
            </a:prstGeom>
            <a:grp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en-US" sz="3200" kern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15724" y="2825366"/>
              <a:ext cx="6070796" cy="5835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</a:t>
              </a:r>
              <a:r>
                <a:rPr lang="zh-CN" altLang="en-US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乘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任何数都</a:t>
              </a:r>
              <a:r>
                <a:rPr lang="zh-CN" altLang="en-US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得</a:t>
              </a:r>
              <a:r>
                <a:rPr lang="en-US" altLang="zh-CN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；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</a:t>
              </a:r>
              <a:endPara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8" name="组合 47"/>
          <p:cNvGrpSpPr/>
          <p:nvPr/>
        </p:nvGrpSpPr>
        <p:grpSpPr>
          <a:xfrm>
            <a:off x="2974203" y="5462048"/>
            <a:ext cx="5046345" cy="673735"/>
            <a:chOff x="889869" y="2751071"/>
            <a:chExt cx="6580008" cy="673735"/>
          </a:xfrm>
          <a:noFill/>
        </p:grpSpPr>
        <p:sp>
          <p:nvSpPr>
            <p:cNvPr id="29" name="圆角矩形 28"/>
            <p:cNvSpPr/>
            <p:nvPr/>
          </p:nvSpPr>
          <p:spPr>
            <a:xfrm>
              <a:off x="889869" y="2751071"/>
              <a:ext cx="6580008" cy="673735"/>
            </a:xfrm>
            <a:prstGeom prst="roundRect">
              <a:avLst/>
            </a:prstGeom>
            <a:grp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en-US" sz="3200" kern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936236" y="2815206"/>
              <a:ext cx="6136207" cy="5835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除以</a:t>
              </a:r>
              <a:r>
                <a:rPr lang="zh-CN" altLang="en-US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非</a:t>
              </a:r>
              <a:r>
                <a:rPr lang="en-US" altLang="zh-CN" sz="320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的数都得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  <a:endPara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1" name="组合 47"/>
          <p:cNvGrpSpPr/>
          <p:nvPr/>
        </p:nvGrpSpPr>
        <p:grpSpPr>
          <a:xfrm>
            <a:off x="2974032" y="3180986"/>
            <a:ext cx="5156835" cy="659130"/>
            <a:chOff x="903116" y="2846689"/>
            <a:chExt cx="6724076" cy="659130"/>
          </a:xfrm>
          <a:noFill/>
        </p:grpSpPr>
        <p:sp>
          <p:nvSpPr>
            <p:cNvPr id="32" name="圆角矩形 31"/>
            <p:cNvSpPr/>
            <p:nvPr/>
          </p:nvSpPr>
          <p:spPr>
            <a:xfrm>
              <a:off x="903116" y="2846689"/>
              <a:ext cx="6580006" cy="659130"/>
            </a:xfrm>
            <a:prstGeom prst="roundRect">
              <a:avLst/>
            </a:prstGeom>
            <a:grp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4400">
                <a:defRPr/>
              </a:pPr>
              <a:endParaRPr lang="en-US" sz="3200" kern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16364" y="2882884"/>
              <a:ext cx="6710828" cy="5835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被减数等于减数，差是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0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；</a:t>
              </a:r>
              <a:endParaRPr lang="zh-CN" altLang="en-US" sz="32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396605" y="5467985"/>
            <a:ext cx="3067685" cy="5835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不能作除数！</a:t>
            </a:r>
            <a:endParaRPr lang="zh-CN" altLang="en-US" sz="3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3" name="lt1.jpg" descr="id:2147511980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33095" y="1553845"/>
            <a:ext cx="1423670" cy="713105"/>
          </a:xfrm>
          <a:prstGeom prst="rect">
            <a:avLst/>
          </a:prstGeom>
        </p:spPr>
      </p:pic>
      <p:sp>
        <p:nvSpPr>
          <p:cNvPr id="17" name="TextBox 14"/>
          <p:cNvSpPr txBox="1"/>
          <p:nvPr/>
        </p:nvSpPr>
        <p:spPr>
          <a:xfrm>
            <a:off x="631825" y="2917190"/>
            <a:ext cx="11882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(1)根据864+325=1189直接写出下面两道题的得数。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1636395" y="4212590"/>
            <a:ext cx="8753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1189-864=　　　</a:t>
            </a:r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1189-325=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4202331" y="4212802"/>
            <a:ext cx="115212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325</a:t>
            </a:r>
          </a:p>
        </p:txBody>
      </p:sp>
      <p:sp>
        <p:nvSpPr>
          <p:cNvPr id="5" name="TextBox 14"/>
          <p:cNvSpPr txBox="1"/>
          <p:nvPr/>
        </p:nvSpPr>
        <p:spPr>
          <a:xfrm>
            <a:off x="8936256" y="4212802"/>
            <a:ext cx="115212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4" grpId="0"/>
      <p:bldP spid="4" grpId="1"/>
      <p:bldP spid="11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3" name="lt1.jpg" descr="id:2147511980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33095" y="1553845"/>
            <a:ext cx="1423670" cy="713105"/>
          </a:xfrm>
          <a:prstGeom prst="rect">
            <a:avLst/>
          </a:prstGeom>
        </p:spPr>
      </p:pic>
      <p:sp>
        <p:nvSpPr>
          <p:cNvPr id="17" name="TextBox 14"/>
          <p:cNvSpPr txBox="1"/>
          <p:nvPr/>
        </p:nvSpPr>
        <p:spPr>
          <a:xfrm>
            <a:off x="631825" y="2917190"/>
            <a:ext cx="11882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(2)根据36×14=504直接写出下面两道题的得数。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1636395" y="4212590"/>
            <a:ext cx="8753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504÷14=　</a:t>
            </a:r>
            <a:r>
              <a:rPr 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504÷36=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4202331" y="4212802"/>
            <a:ext cx="115212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</a:p>
        </p:txBody>
      </p:sp>
      <p:sp>
        <p:nvSpPr>
          <p:cNvPr id="5" name="TextBox 14"/>
          <p:cNvSpPr txBox="1"/>
          <p:nvPr/>
        </p:nvSpPr>
        <p:spPr>
          <a:xfrm>
            <a:off x="8936256" y="4212802"/>
            <a:ext cx="115212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4" grpId="0"/>
      <p:bldP spid="4" grpId="1"/>
      <p:bldP spid="11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3" name="lt1.jpg" descr="id:2147511980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33095" y="1553845"/>
            <a:ext cx="1423670" cy="713105"/>
          </a:xfrm>
          <a:prstGeom prst="rect">
            <a:avLst/>
          </a:prstGeom>
        </p:spPr>
      </p:pic>
      <p:sp>
        <p:nvSpPr>
          <p:cNvPr id="17" name="TextBox 14"/>
          <p:cNvSpPr txBox="1"/>
          <p:nvPr/>
        </p:nvSpPr>
        <p:spPr>
          <a:xfrm>
            <a:off x="2552065" y="1553845"/>
            <a:ext cx="11882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(3)计算0÷27+5×0+4。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3997325" y="2691130"/>
            <a:ext cx="369697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0÷27+5×0+4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=0+0+4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</a:t>
            </a:r>
          </a:p>
        </p:txBody>
      </p:sp>
      <p:pic>
        <p:nvPicPr>
          <p:cNvPr id="6" name="图片 5" descr="小绿人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4345" y="3740785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1876</Words>
  <Application>Microsoft Office PowerPoint</Application>
  <PresentationFormat>自定义</PresentationFormat>
  <Paragraphs>266</Paragraphs>
  <Slides>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2215</cp:revision>
  <dcterms:created xsi:type="dcterms:W3CDTF">2017-11-13T08:28:00Z</dcterms:created>
  <dcterms:modified xsi:type="dcterms:W3CDTF">2021-11-17T07:31:42Z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A49BED324A2C4D22A6B8F3CB12C692B4</vt:lpwstr>
  </property>
</Properties>
</file>